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67" r:id="rId2"/>
    <p:sldMasterId id="2147483692" r:id="rId3"/>
    <p:sldMasterId id="2147483697" r:id="rId4"/>
  </p:sldMasterIdLst>
  <p:notesMasterIdLst>
    <p:notesMasterId r:id="rId36"/>
  </p:notesMasterIdLst>
  <p:sldIdLst>
    <p:sldId id="256" r:id="rId5"/>
    <p:sldId id="892" r:id="rId6"/>
    <p:sldId id="893" r:id="rId7"/>
    <p:sldId id="894" r:id="rId8"/>
    <p:sldId id="895" r:id="rId9"/>
    <p:sldId id="896" r:id="rId10"/>
    <p:sldId id="897" r:id="rId11"/>
    <p:sldId id="898" r:id="rId12"/>
    <p:sldId id="899" r:id="rId13"/>
    <p:sldId id="900" r:id="rId14"/>
    <p:sldId id="915" r:id="rId15"/>
    <p:sldId id="918" r:id="rId16"/>
    <p:sldId id="919" r:id="rId17"/>
    <p:sldId id="916" r:id="rId18"/>
    <p:sldId id="917" r:id="rId19"/>
    <p:sldId id="920" r:id="rId20"/>
    <p:sldId id="905" r:id="rId21"/>
    <p:sldId id="903" r:id="rId22"/>
    <p:sldId id="923" r:id="rId23"/>
    <p:sldId id="921" r:id="rId24"/>
    <p:sldId id="924" r:id="rId25"/>
    <p:sldId id="904" r:id="rId26"/>
    <p:sldId id="906" r:id="rId27"/>
    <p:sldId id="907" r:id="rId28"/>
    <p:sldId id="908" r:id="rId29"/>
    <p:sldId id="909" r:id="rId30"/>
    <p:sldId id="910" r:id="rId31"/>
    <p:sldId id="911" r:id="rId32"/>
    <p:sldId id="912" r:id="rId33"/>
    <p:sldId id="913" r:id="rId34"/>
    <p:sldId id="86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8224"/>
    <a:srgbClr val="000000"/>
    <a:srgbClr val="354146"/>
    <a:srgbClr val="0B32F1"/>
    <a:srgbClr val="387C28"/>
    <a:srgbClr val="7247AD"/>
    <a:srgbClr val="FF8200"/>
    <a:srgbClr val="FF1400"/>
    <a:srgbClr val="77797C"/>
    <a:srgbClr val="E46C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52" autoAdjust="0"/>
    <p:restoredTop sz="93147" autoAdjust="0"/>
  </p:normalViewPr>
  <p:slideViewPr>
    <p:cSldViewPr snapToGrid="0" snapToObjects="1">
      <p:cViewPr varScale="1">
        <p:scale>
          <a:sx n="61" d="100"/>
          <a:sy n="61" d="100"/>
        </p:scale>
        <p:origin x="2032" y="19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media/image10.tiff>
</file>

<file path=ppt/media/image11.tiff>
</file>

<file path=ppt/media/image12.tiff>
</file>

<file path=ppt/media/image13.png>
</file>

<file path=ppt/media/image14.jpeg>
</file>

<file path=ppt/media/image17.tiff>
</file>

<file path=ppt/media/image18.png>
</file>

<file path=ppt/media/image19.png>
</file>

<file path=ppt/media/image29.png>
</file>

<file path=ppt/media/image4.jpeg>
</file>

<file path=ppt/media/image5.jpeg>
</file>

<file path=ppt/media/image6.jpe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EB6D5-9211-1844-A951-C4C63370B69E}" type="datetimeFigureOut">
              <a:rPr lang="en-US" smtClean="0"/>
              <a:t>12/13/18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F9549-DBC8-EF4C-9B5E-CA154048DF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055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CF9549-DBC8-EF4C-9B5E-CA154048DF1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14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CF9549-DBC8-EF4C-9B5E-CA154048DF1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706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CF9549-DBC8-EF4C-9B5E-CA154048DF1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704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5736439" y="4021296"/>
            <a:ext cx="768389" cy="576105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9600" y="1449892"/>
            <a:ext cx="10972800" cy="1143000"/>
          </a:xfrm>
        </p:spPr>
        <p:txBody>
          <a:bodyPr/>
          <a:lstStyle>
            <a:lvl1pPr algn="ctr">
              <a:defRPr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828800" y="2694276"/>
            <a:ext cx="8534400" cy="1223675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2" name="Picture 1" descr="UT_logo_BOBI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2609" y="4098606"/>
            <a:ext cx="2624192" cy="144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190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>
            <a:normAutofit/>
          </a:bodyPr>
          <a:lstStyle>
            <a:lvl1pPr algn="l">
              <a:defRPr sz="28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66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Section Header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>
            <a:normAutofit/>
          </a:bodyPr>
          <a:lstStyle>
            <a:lvl1pPr algn="l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4744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555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154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6577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horz"/>
          <a:lstStyle>
            <a:lvl1pPr>
              <a:spcBef>
                <a:spcPts val="0"/>
              </a:spcBef>
              <a:spcAft>
                <a:spcPts val="0"/>
              </a:spcAft>
              <a:buSzPct val="140000"/>
              <a:defRPr>
                <a:latin typeface="+mj-lt"/>
              </a:defRPr>
            </a:lvl1pPr>
            <a:lvl2pPr marL="742950" indent="-28575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§"/>
              <a:defRPr>
                <a:latin typeface="+mj-lt"/>
              </a:defRPr>
            </a:lvl2pPr>
            <a:lvl3pPr marL="1143000" indent="-22860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  <a:defRPr>
                <a:latin typeface="+mj-lt"/>
              </a:defRPr>
            </a:lvl3pPr>
            <a:lvl4pPr>
              <a:spcBef>
                <a:spcPts val="0"/>
              </a:spcBef>
              <a:spcAft>
                <a:spcPts val="0"/>
              </a:spcAft>
              <a:defRPr>
                <a:latin typeface="+mj-lt"/>
              </a:defRPr>
            </a:lvl4pPr>
            <a:lvl5pPr>
              <a:spcBef>
                <a:spcPts val="0"/>
              </a:spcBef>
              <a:spcAft>
                <a:spcPts val="0"/>
              </a:spcAft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  <a:prstGeom prst="rect">
            <a:avLst/>
          </a:prstGeom>
        </p:spPr>
        <p:txBody>
          <a:bodyPr/>
          <a:lstStyle>
            <a:lvl1pPr algn="l">
              <a:defRPr sz="1600">
                <a:latin typeface="Helvetica Neue" charset="0"/>
                <a:ea typeface="ＭＳ Ｐゴシック" charset="-128"/>
              </a:defRPr>
            </a:lvl1pPr>
          </a:lstStyle>
          <a:p>
            <a:fld id="{FD69C53E-8B2B-8D47-B7F9-61471B881048}" type="slidenum">
              <a:rPr lang="en-US" altLang="en-US" smtClean="0">
                <a:solidFill>
                  <a:srgbClr val="1F497D"/>
                </a:solidFill>
              </a:rPr>
              <a:pPr/>
              <a:t>‹#›</a:t>
            </a:fld>
            <a:endParaRPr lang="en-US" altLang="en-US" dirty="0">
              <a:solidFill>
                <a:srgbClr val="1F497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3754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ctr">
              <a:defRPr sz="2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 algn="ctr">
              <a:buNone/>
              <a:defRPr sz="1400">
                <a:solidFill>
                  <a:srgbClr val="3B3C3E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1346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9731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1346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4114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with Overlai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79688"/>
            <a:ext cx="10972800" cy="1143000"/>
          </a:xfrm>
        </p:spPr>
        <p:txBody>
          <a:bodyPr>
            <a:normAutofit/>
          </a:bodyPr>
          <a:lstStyle>
            <a:lvl1pPr algn="ctr">
              <a:defRPr sz="4000" b="1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728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1346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370541" y="2365249"/>
            <a:ext cx="5653492" cy="3845269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70540" y="228600"/>
            <a:ext cx="2743200" cy="2039112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280833" y="228600"/>
            <a:ext cx="2743200" cy="2039112"/>
          </a:xfrm>
        </p:spPr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653926" y="751925"/>
            <a:ext cx="5065997" cy="1588926"/>
          </a:xfrm>
        </p:spPr>
        <p:txBody>
          <a:bodyPr anchor="b"/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26" y="2340851"/>
            <a:ext cx="5065997" cy="3869666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753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Big Orange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9892"/>
            <a:ext cx="10972800" cy="11430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1828800" y="2694276"/>
            <a:ext cx="8534400" cy="12236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 descr="UT_logo_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1748" y="4021295"/>
            <a:ext cx="2648507" cy="153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723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1346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370541" y="2365249"/>
            <a:ext cx="5653492" cy="3845269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70540" y="228600"/>
            <a:ext cx="2743200" cy="2039112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280833" y="228600"/>
            <a:ext cx="2743200" cy="2039112"/>
          </a:xfrm>
        </p:spPr>
      </p:sp>
      <p:sp>
        <p:nvSpPr>
          <p:cNvPr id="9" name="Picture Placeholder 4"/>
          <p:cNvSpPr>
            <a:spLocks noGrp="1"/>
          </p:cNvSpPr>
          <p:nvPr>
            <p:ph type="pic" idx="15"/>
          </p:nvPr>
        </p:nvSpPr>
        <p:spPr>
          <a:xfrm>
            <a:off x="6227233" y="228601"/>
            <a:ext cx="5653492" cy="3845269"/>
          </a:xfrm>
        </p:spPr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227232" y="4175911"/>
            <a:ext cx="2743200" cy="2039112"/>
          </a:xfrm>
        </p:spPr>
      </p:sp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9137525" y="4175911"/>
            <a:ext cx="2743200" cy="2039112"/>
          </a:xfrm>
        </p:spPr>
      </p:sp>
    </p:spTree>
    <p:extLst>
      <p:ext uri="{BB962C8B-B14F-4D97-AF65-F5344CB8AC3E}">
        <p14:creationId xmlns:p14="http://schemas.microsoft.com/office/powerpoint/2010/main" val="1589478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"/>
            <a:ext cx="10363200" cy="89535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1246A90C-EDD6-534A-836B-F35EA6B6A5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914400" y="1130300"/>
            <a:ext cx="10363200" cy="50355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191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4661212"/>
            <a:ext cx="12192000" cy="2196788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828800" y="215736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914400" y="396711"/>
            <a:ext cx="103632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UT_logo_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1748" y="4997455"/>
            <a:ext cx="2648507" cy="153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9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: Minimal Ident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25851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81625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8" name="Picture 7" descr="new PT 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651" y="6409332"/>
            <a:ext cx="2234720" cy="3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41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Your Custom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600461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6600461" y="0"/>
            <a:ext cx="5591539" cy="68580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600461" y="274638"/>
            <a:ext cx="5591539" cy="3546463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 descr="UT_logo_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02235" y="4313728"/>
            <a:ext cx="3225221" cy="186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035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: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yresJosh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24649" y="0"/>
            <a:ext cx="13827568" cy="6868412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6085923" y="0"/>
            <a:ext cx="5591539" cy="68580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5923" y="274638"/>
            <a:ext cx="5591539" cy="3546463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 descr="UT_logo_BOBI-KNOCKOUT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0577" y="4313727"/>
            <a:ext cx="3245995" cy="187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98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lag2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7937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6085923" y="0"/>
            <a:ext cx="5591539" cy="68580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6085923" y="649288"/>
            <a:ext cx="5591539" cy="3160712"/>
          </a:xfrm>
        </p:spPr>
        <p:txBody>
          <a:bodyPr anchor="ctr">
            <a:norm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 descr="UT_logo_BOBI-KNOCKOUT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3082" y="4326696"/>
            <a:ext cx="3177221" cy="183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899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</a:defRPr>
            </a:lvl1pPr>
            <a:lvl2pPr>
              <a:defRPr>
                <a:solidFill>
                  <a:srgbClr val="3B3C3E"/>
                </a:solidFill>
              </a:defRPr>
            </a:lvl2pPr>
            <a:lvl3pPr>
              <a:defRPr>
                <a:solidFill>
                  <a:srgbClr val="3B3C3E"/>
                </a:solidFill>
              </a:defRPr>
            </a:lvl3pPr>
            <a:lvl4pPr>
              <a:defRPr>
                <a:solidFill>
                  <a:srgbClr val="3B3C3E"/>
                </a:solidFill>
              </a:defRPr>
            </a:lvl4pPr>
            <a:lvl5pPr>
              <a:defRPr>
                <a:solidFill>
                  <a:srgbClr val="3B3C3E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1" y="6356351"/>
            <a:ext cx="1863817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73417" y="6356351"/>
            <a:ext cx="38608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34217" y="6356351"/>
            <a:ext cx="28448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9785023" y="6369050"/>
            <a:ext cx="2341622" cy="488950"/>
            <a:chOff x="9785023" y="6369050"/>
            <a:chExt cx="2341622" cy="488950"/>
          </a:xfrm>
        </p:grpSpPr>
        <p:sp>
          <p:nvSpPr>
            <p:cNvPr id="8" name="Rectangle 7"/>
            <p:cNvSpPr/>
            <p:nvPr/>
          </p:nvSpPr>
          <p:spPr>
            <a:xfrm>
              <a:off x="9785023" y="6369050"/>
              <a:ext cx="2341622" cy="488950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9" name="Picture 6" descr="Image result for utk logo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57816" y="6378477"/>
              <a:ext cx="423417" cy="4234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44777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Text Block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229555"/>
            <a:ext cx="10972800" cy="1143000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r>
              <a:rPr lang="en-US" dirty="0"/>
              <a:t>“Click to edit Master title style”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849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image" Target="../media/image6.jpeg"/><Relationship Id="rId5" Type="http://schemas.openxmlformats.org/officeDocument/2006/relationships/slideLayout" Target="../slideLayouts/slideLayout12.xml"/><Relationship Id="rId10" Type="http://schemas.openxmlformats.org/officeDocument/2006/relationships/image" Target="../media/image3.emf"/><Relationship Id="rId4" Type="http://schemas.openxmlformats.org/officeDocument/2006/relationships/slideLayout" Target="../slideLayouts/slideLayout11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5814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4" r:id="rId2"/>
    <p:sldLayoutId id="2147483661" r:id="rId3"/>
    <p:sldLayoutId id="2147483649" r:id="rId4"/>
    <p:sldLayoutId id="2147483700" r:id="rId5"/>
    <p:sldLayoutId id="2147483663" r:id="rId6"/>
    <p:sldLayoutId id="2147483696" r:id="rId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0" indent="0" algn="ctr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rgbClr val="77797C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1" y="6356351"/>
            <a:ext cx="1747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7079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23161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 descr="new PT BOBI-KNOCKOUT.eps"/>
          <p:cNvPicPr>
            <a:picLocks noChangeAspect="1"/>
          </p:cNvPicPr>
          <p:nvPr userDrawn="1"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651" y="6409332"/>
            <a:ext cx="2234720" cy="38335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9785023" y="6369050"/>
            <a:ext cx="2341622" cy="488950"/>
            <a:chOff x="9785023" y="6369050"/>
            <a:chExt cx="2341622" cy="488950"/>
          </a:xfrm>
        </p:grpSpPr>
        <p:sp>
          <p:nvSpPr>
            <p:cNvPr id="10" name="Rectangle 9"/>
            <p:cNvSpPr/>
            <p:nvPr/>
          </p:nvSpPr>
          <p:spPr>
            <a:xfrm>
              <a:off x="9785023" y="6369050"/>
              <a:ext cx="2341622" cy="488950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2" name="Picture 6" descr="Image result for utk logo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57816" y="6378477"/>
              <a:ext cx="423417" cy="4234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0131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91" r:id="rId2"/>
    <p:sldLayoutId id="2147483670" r:id="rId3"/>
    <p:sldLayoutId id="2147483701" r:id="rId4"/>
    <p:sldLayoutId id="2147483671" r:id="rId5"/>
    <p:sldLayoutId id="2147483672" r:id="rId6"/>
    <p:sldLayoutId id="2147483674" r:id="rId7"/>
    <p:sldLayoutId id="2147483703" r:id="rId8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1" y="6356351"/>
            <a:ext cx="1747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7079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23161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new PT BOBI-KNOCKOUT.eps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651" y="6409332"/>
            <a:ext cx="2234720" cy="3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7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93" r:id="rId2"/>
    <p:sldLayoutId id="2147483699" r:id="rId3"/>
    <p:sldLayoutId id="2147483694" r:id="rId4"/>
    <p:sldLayoutId id="2147483695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1" y="6356351"/>
            <a:ext cx="1747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7079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23161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new PT BOBI-KNOCKOUT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651" y="6409332"/>
            <a:ext cx="2234720" cy="3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8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tiff"/><Relationship Id="rId7" Type="http://schemas.openxmlformats.org/officeDocument/2006/relationships/image" Target="../media/image12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9.png"/><Relationship Id="rId4" Type="http://schemas.openxmlformats.org/officeDocument/2006/relationships/image" Target="../media/image2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utk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982" y="4014287"/>
            <a:ext cx="2731839" cy="182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71" y="391316"/>
            <a:ext cx="11274458" cy="1691068"/>
          </a:xfrm>
        </p:spPr>
        <p:txBody>
          <a:bodyPr>
            <a:noAutofit/>
          </a:bodyPr>
          <a:lstStyle/>
          <a:p>
            <a:r>
              <a:rPr lang="en" altLang="zh-CN" sz="4000" b="1" dirty="0">
                <a:latin typeface="+mn-lt"/>
              </a:rPr>
              <a:t>On the Power of Combiner Optimizations in MapReduce over MPI Workflows </a:t>
            </a:r>
            <a:endParaRPr lang="en-US" sz="4000" b="1" dirty="0">
              <a:solidFill>
                <a:srgbClr val="002060"/>
              </a:solidFill>
              <a:latin typeface="+mn-lt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51460" y="2082384"/>
            <a:ext cx="11940540" cy="105585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Tao Gao</a:t>
            </a:r>
            <a:r>
              <a:rPr lang="en-US" altLang="en-US" sz="2800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1,2</a:t>
            </a:r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  <a:r>
              <a:rPr lang="en-US" altLang="en-US" sz="2800" dirty="0" err="1">
                <a:solidFill>
                  <a:srgbClr val="1F497D"/>
                </a:solidFill>
                <a:ea typeface="ＭＳ Ｐゴシック" charset="-128"/>
                <a:cs typeface="Geneva" charset="0"/>
              </a:rPr>
              <a:t>Yanfei</a:t>
            </a:r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Guo</a:t>
            </a:r>
            <a:r>
              <a:rPr lang="en-US" altLang="en-US" sz="2800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3</a:t>
            </a:r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  <a:r>
              <a:rPr lang="en-US" altLang="en-US" sz="2800" dirty="0" err="1">
                <a:solidFill>
                  <a:srgbClr val="1F497D"/>
                </a:solidFill>
                <a:ea typeface="ＭＳ Ｐゴシック" charset="-128"/>
                <a:cs typeface="Geneva" charset="0"/>
              </a:rPr>
              <a:t>Boyu</a:t>
            </a:r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Zhang</a:t>
            </a:r>
            <a:r>
              <a:rPr lang="en-US" altLang="en-US" sz="2800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</a:t>
            </a:r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</a:p>
          <a:p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Pietro Cicotti</a:t>
            </a:r>
            <a:r>
              <a:rPr lang="en-US" altLang="en-US" sz="2800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4</a:t>
            </a:r>
            <a:r>
              <a:rPr lang="en-US" altLang="en-US" sz="2800" baseline="-25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</a:t>
            </a:r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Yutong Lu</a:t>
            </a:r>
            <a:r>
              <a:rPr lang="en-US" altLang="en-US" sz="2800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2,5,6</a:t>
            </a:r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</a:p>
          <a:p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Pavan Balaji</a:t>
            </a:r>
            <a:r>
              <a:rPr lang="en-US" altLang="en-US" sz="2800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3</a:t>
            </a:r>
            <a:r>
              <a:rPr lang="en-US" altLang="en-US" sz="28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, </a:t>
            </a:r>
            <a:r>
              <a:rPr lang="en-US" altLang="en-US" sz="2800" b="1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Michela Taufer</a:t>
            </a:r>
            <a:r>
              <a:rPr lang="en-US" altLang="en-US" sz="2800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</a:t>
            </a:r>
            <a:endParaRPr lang="en-US" altLang="en-US" sz="2800" dirty="0">
              <a:solidFill>
                <a:srgbClr val="1F497D"/>
              </a:solidFill>
              <a:ea typeface="ＭＳ Ｐゴシック" charset="-128"/>
              <a:cs typeface="Geneva" charset="0"/>
            </a:endParaRPr>
          </a:p>
          <a:p>
            <a:endParaRPr lang="en-US" sz="1800" dirty="0">
              <a:solidFill>
                <a:srgbClr val="1F497D"/>
              </a:solidFill>
              <a:ea typeface="ＭＳ Ｐゴシック" charset="-128"/>
              <a:cs typeface="Geneva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D1F6C3-BF29-0345-9789-6555E19BF06B}"/>
              </a:ext>
            </a:extLst>
          </p:cNvPr>
          <p:cNvSpPr/>
          <p:nvPr/>
        </p:nvSpPr>
        <p:spPr>
          <a:xfrm>
            <a:off x="415671" y="3952142"/>
            <a:ext cx="427131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1 </a:t>
            </a:r>
            <a:r>
              <a:rPr lang="en-US" alt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University of Delaware</a:t>
            </a:r>
          </a:p>
          <a:p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2</a:t>
            </a:r>
            <a:r>
              <a:rPr lang="en-US" alt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National University of Defense Technology</a:t>
            </a:r>
          </a:p>
          <a:p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3</a:t>
            </a:r>
            <a:r>
              <a:rPr lang="en-US" alt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Argonne National Laboratory</a:t>
            </a:r>
          </a:p>
          <a:p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4</a:t>
            </a:r>
            <a:r>
              <a:rPr lang="en-US" alt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San Diego Supercomputer Center </a:t>
            </a:r>
          </a:p>
          <a:p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5</a:t>
            </a:r>
            <a:r>
              <a:rPr lang="en-US" alt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National Supercomputer Center in Guangzhou</a:t>
            </a:r>
          </a:p>
          <a:p>
            <a:r>
              <a:rPr lang="en-US" altLang="en-US" baseline="30000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6 </a:t>
            </a:r>
            <a:r>
              <a:rPr 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Sun </a:t>
            </a:r>
            <a:r>
              <a:rPr lang="en-US" dirty="0" err="1">
                <a:solidFill>
                  <a:srgbClr val="1F497D"/>
                </a:solidFill>
                <a:ea typeface="ＭＳ Ｐゴシック" charset="-128"/>
                <a:cs typeface="Geneva" charset="0"/>
              </a:rPr>
              <a:t>Yat-sen</a:t>
            </a:r>
            <a:r>
              <a:rPr lang="en-US" dirty="0">
                <a:solidFill>
                  <a:srgbClr val="1F497D"/>
                </a:solidFill>
                <a:ea typeface="ＭＳ Ｐゴシック" charset="-128"/>
                <a:cs typeface="Geneva" charset="0"/>
              </a:rPr>
              <a:t> University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5F873F-F7BD-0445-9DD5-39EC2D369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3199" y="3829354"/>
            <a:ext cx="963986" cy="8017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9CFEB3-8875-DA4E-8285-0DFAC0295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4737" y="3765178"/>
            <a:ext cx="861589" cy="8667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A01473-EFAB-1241-93F6-EE06BEF72B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6986" y="3753252"/>
            <a:ext cx="1364780" cy="7869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1AB15F-4D2A-D946-BCB4-0A8A831282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77813" y="4707347"/>
            <a:ext cx="1505086" cy="7023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2015EC5-0195-1848-BAB0-AF2CD260DD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73778" y="4725117"/>
            <a:ext cx="1537988" cy="4791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237CF0-11E5-6B4A-A8D7-39BF350191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446" y="5463595"/>
            <a:ext cx="4168871" cy="39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57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CAEDC-783F-0448-BE6A-54EC523A9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Times New Roman" charset="0"/>
                <a:cs typeface="Times New Roman" charset="0"/>
              </a:rPr>
              <a:t>MR-MPI Implementation 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53002F-2E43-364F-8DB4-BBEC74D2DA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457200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Support logical </a:t>
            </a:r>
            <a:r>
              <a:rPr lang="en-US" i="1" dirty="0">
                <a:solidFill>
                  <a:schemeClr val="tx1"/>
                </a:solidFill>
              </a:rPr>
              <a:t>map-shuffle-reduce </a:t>
            </a:r>
            <a:r>
              <a:rPr lang="en-US" dirty="0">
                <a:solidFill>
                  <a:schemeClr val="tx1"/>
                </a:solidFill>
              </a:rPr>
              <a:t>workflow in four phases: 	</a:t>
            </a:r>
          </a:p>
          <a:p>
            <a:pPr marL="927100" indent="-390525">
              <a:buFont typeface="Wingdings" pitchFamily="2" charset="2"/>
              <a:buChar char="§"/>
            </a:pPr>
            <a:r>
              <a:rPr lang="en-US" i="1" dirty="0">
                <a:solidFill>
                  <a:schemeClr val="tx1"/>
                </a:solidFill>
              </a:rPr>
              <a:t>Map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i="1" dirty="0">
                <a:solidFill>
                  <a:schemeClr val="tx1"/>
                </a:solidFill>
              </a:rPr>
              <a:t>aggregate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i="1" dirty="0">
                <a:solidFill>
                  <a:schemeClr val="tx1"/>
                </a:solidFill>
              </a:rPr>
              <a:t>convert</a:t>
            </a:r>
            <a:r>
              <a:rPr lang="en-US" dirty="0">
                <a:solidFill>
                  <a:schemeClr val="tx1"/>
                </a:solidFill>
              </a:rPr>
              <a:t>, and </a:t>
            </a:r>
            <a:r>
              <a:rPr lang="en-US" i="1" dirty="0">
                <a:solidFill>
                  <a:schemeClr val="tx1"/>
                </a:solidFill>
              </a:rPr>
              <a:t>reduce [1]</a:t>
            </a:r>
          </a:p>
          <a:p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1D44EA9-6A5F-9542-9915-DC7F87C02F6D}"/>
              </a:ext>
            </a:extLst>
          </p:cNvPr>
          <p:cNvSpPr/>
          <p:nvPr/>
        </p:nvSpPr>
        <p:spPr>
          <a:xfrm>
            <a:off x="8534400" y="5345530"/>
            <a:ext cx="1143000" cy="33103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BF1B7F8-3225-CB4A-8980-ACC0133F1AA4}"/>
              </a:ext>
            </a:extLst>
          </p:cNvPr>
          <p:cNvSpPr/>
          <p:nvPr/>
        </p:nvSpPr>
        <p:spPr>
          <a:xfrm>
            <a:off x="8534400" y="4354930"/>
            <a:ext cx="1143000" cy="33103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D5A8F46-A813-DD41-B23F-FA7A044A8F56}"/>
              </a:ext>
            </a:extLst>
          </p:cNvPr>
          <p:cNvSpPr/>
          <p:nvPr/>
        </p:nvSpPr>
        <p:spPr>
          <a:xfrm>
            <a:off x="8534400" y="3414295"/>
            <a:ext cx="1143000" cy="33103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7E61ADF-F107-2A4F-AB3F-8D45A36EE5DD}"/>
              </a:ext>
            </a:extLst>
          </p:cNvPr>
          <p:cNvSpPr/>
          <p:nvPr/>
        </p:nvSpPr>
        <p:spPr>
          <a:xfrm>
            <a:off x="4191000" y="3288130"/>
            <a:ext cx="1524000" cy="37438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aggregate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FCBEECF-CCA5-4A49-BC92-A3B647CD3C68}"/>
              </a:ext>
            </a:extLst>
          </p:cNvPr>
          <p:cNvCxnSpPr/>
          <p:nvPr/>
        </p:nvCxnSpPr>
        <p:spPr>
          <a:xfrm>
            <a:off x="3962400" y="2907129"/>
            <a:ext cx="0" cy="31242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8EAF6925-392D-9147-AC8A-33FEA78A2045}"/>
              </a:ext>
            </a:extLst>
          </p:cNvPr>
          <p:cNvSpPr/>
          <p:nvPr/>
        </p:nvSpPr>
        <p:spPr>
          <a:xfrm>
            <a:off x="2743200" y="347338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576C76-5B5E-9945-8A49-BABA865307EF}"/>
              </a:ext>
            </a:extLst>
          </p:cNvPr>
          <p:cNvCxnSpPr/>
          <p:nvPr/>
        </p:nvCxnSpPr>
        <p:spPr>
          <a:xfrm>
            <a:off x="2514600" y="3625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C7C61D90-6EFB-624C-A5F6-BC1A96EA3ED8}"/>
              </a:ext>
            </a:extLst>
          </p:cNvPr>
          <p:cNvSpPr/>
          <p:nvPr/>
        </p:nvSpPr>
        <p:spPr>
          <a:xfrm>
            <a:off x="2743200" y="431158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3017DD0-E90A-CA40-93DD-C2E0373449B5}"/>
              </a:ext>
            </a:extLst>
          </p:cNvPr>
          <p:cNvCxnSpPr/>
          <p:nvPr/>
        </p:nvCxnSpPr>
        <p:spPr>
          <a:xfrm>
            <a:off x="2514600" y="45401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73DFF630-3DD5-854A-995B-F4C2C6D6C3B1}"/>
              </a:ext>
            </a:extLst>
          </p:cNvPr>
          <p:cNvSpPr/>
          <p:nvPr/>
        </p:nvSpPr>
        <p:spPr>
          <a:xfrm>
            <a:off x="2743200" y="5302180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FEA6D62-A7DC-5248-827F-7D0D6C957179}"/>
              </a:ext>
            </a:extLst>
          </p:cNvPr>
          <p:cNvCxnSpPr/>
          <p:nvPr/>
        </p:nvCxnSpPr>
        <p:spPr>
          <a:xfrm>
            <a:off x="2514600" y="5530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6D04BFB-30E1-3743-B995-94AE884F3ECF}"/>
              </a:ext>
            </a:extLst>
          </p:cNvPr>
          <p:cNvSpPr txBox="1"/>
          <p:nvPr/>
        </p:nvSpPr>
        <p:spPr>
          <a:xfrm>
            <a:off x="2057401" y="4768779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1E5274-2464-3547-A8AC-071D855501FA}"/>
              </a:ext>
            </a:extLst>
          </p:cNvPr>
          <p:cNvSpPr txBox="1"/>
          <p:nvPr/>
        </p:nvSpPr>
        <p:spPr>
          <a:xfrm>
            <a:off x="1524001" y="3397179"/>
            <a:ext cx="3946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4A9988-9275-244C-9877-44C3DE27F38F}"/>
              </a:ext>
            </a:extLst>
          </p:cNvPr>
          <p:cNvSpPr txBox="1"/>
          <p:nvPr/>
        </p:nvSpPr>
        <p:spPr>
          <a:xfrm>
            <a:off x="1546467" y="4311579"/>
            <a:ext cx="3946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P1</a:t>
            </a:r>
            <a:endParaRPr lang="en-US" sz="16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FA9438-5DE6-9149-ABD0-D5A5504799C7}"/>
              </a:ext>
            </a:extLst>
          </p:cNvPr>
          <p:cNvSpPr txBox="1"/>
          <p:nvPr/>
        </p:nvSpPr>
        <p:spPr>
          <a:xfrm>
            <a:off x="1546466" y="5302179"/>
            <a:ext cx="398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Pn</a:t>
            </a:r>
            <a:endParaRPr 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8E2D39-494D-3245-88F8-04969B5A065E}"/>
              </a:ext>
            </a:extLst>
          </p:cNvPr>
          <p:cNvSpPr txBox="1"/>
          <p:nvPr/>
        </p:nvSpPr>
        <p:spPr>
          <a:xfrm>
            <a:off x="3810001" y="4801629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…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4C4CB6-B407-0741-A1AC-2088EA038DEF}"/>
              </a:ext>
            </a:extLst>
          </p:cNvPr>
          <p:cNvSpPr txBox="1"/>
          <p:nvPr/>
        </p:nvSpPr>
        <p:spPr>
          <a:xfrm>
            <a:off x="5867401" y="4844979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…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6324D30-4F56-9F4F-8EAF-BF880AE05D8D}"/>
              </a:ext>
            </a:extLst>
          </p:cNvPr>
          <p:cNvCxnSpPr/>
          <p:nvPr/>
        </p:nvCxnSpPr>
        <p:spPr>
          <a:xfrm>
            <a:off x="3505200" y="3625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6B867DB-D283-C541-9E6F-8087BEA9E6F3}"/>
              </a:ext>
            </a:extLst>
          </p:cNvPr>
          <p:cNvCxnSpPr/>
          <p:nvPr/>
        </p:nvCxnSpPr>
        <p:spPr>
          <a:xfrm>
            <a:off x="3505200" y="45401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A4040F3-28A1-634E-B45D-26B0931B4C53}"/>
              </a:ext>
            </a:extLst>
          </p:cNvPr>
          <p:cNvCxnSpPr/>
          <p:nvPr/>
        </p:nvCxnSpPr>
        <p:spPr>
          <a:xfrm>
            <a:off x="3505200" y="5530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454B9F0-DDAD-8943-9422-0ED86A4F12BF}"/>
              </a:ext>
            </a:extLst>
          </p:cNvPr>
          <p:cNvCxnSpPr/>
          <p:nvPr/>
        </p:nvCxnSpPr>
        <p:spPr>
          <a:xfrm>
            <a:off x="4191000" y="362578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F8A924B-293F-E44C-8651-E5354864069B}"/>
              </a:ext>
            </a:extLst>
          </p:cNvPr>
          <p:cNvCxnSpPr/>
          <p:nvPr/>
        </p:nvCxnSpPr>
        <p:spPr>
          <a:xfrm flipV="1">
            <a:off x="4191000" y="3647455"/>
            <a:ext cx="1600200" cy="8927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747882A-99EF-4D40-BFA1-AC8427205E6C}"/>
              </a:ext>
            </a:extLst>
          </p:cNvPr>
          <p:cNvCxnSpPr/>
          <p:nvPr/>
        </p:nvCxnSpPr>
        <p:spPr>
          <a:xfrm>
            <a:off x="4191000" y="5530780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41866ECA-7EE3-D546-8A6B-B75860A2BA62}"/>
              </a:ext>
            </a:extLst>
          </p:cNvPr>
          <p:cNvSpPr/>
          <p:nvPr/>
        </p:nvSpPr>
        <p:spPr>
          <a:xfrm>
            <a:off x="6553200" y="339718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convert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B5C8525-4064-B541-AA44-59092BCB38D4}"/>
              </a:ext>
            </a:extLst>
          </p:cNvPr>
          <p:cNvCxnSpPr/>
          <p:nvPr/>
        </p:nvCxnSpPr>
        <p:spPr>
          <a:xfrm>
            <a:off x="6324600" y="3625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>
            <a:extLst>
              <a:ext uri="{FF2B5EF4-FFF2-40B4-BE49-F238E27FC236}">
                <a16:creationId xmlns:a16="http://schemas.microsoft.com/office/drawing/2014/main" id="{F2BF27AE-2769-704B-B535-47F076A21735}"/>
              </a:ext>
            </a:extLst>
          </p:cNvPr>
          <p:cNvSpPr/>
          <p:nvPr/>
        </p:nvSpPr>
        <p:spPr>
          <a:xfrm>
            <a:off x="6553200" y="431158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convert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C11494D-4A2C-A541-B92B-9A7456D69406}"/>
              </a:ext>
            </a:extLst>
          </p:cNvPr>
          <p:cNvCxnSpPr/>
          <p:nvPr/>
        </p:nvCxnSpPr>
        <p:spPr>
          <a:xfrm>
            <a:off x="6324600" y="45401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D09ABDAF-E482-7443-B960-1A35DEF6D230}"/>
              </a:ext>
            </a:extLst>
          </p:cNvPr>
          <p:cNvSpPr/>
          <p:nvPr/>
        </p:nvSpPr>
        <p:spPr>
          <a:xfrm>
            <a:off x="6553200" y="5302180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convert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28F3B79-C041-4747-9DC6-40BB56078FA2}"/>
              </a:ext>
            </a:extLst>
          </p:cNvPr>
          <p:cNvCxnSpPr/>
          <p:nvPr/>
        </p:nvCxnSpPr>
        <p:spPr>
          <a:xfrm>
            <a:off x="6324600" y="5530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F438FF2B-1983-B94E-9E07-5CF4F1274542}"/>
              </a:ext>
            </a:extLst>
          </p:cNvPr>
          <p:cNvCxnSpPr/>
          <p:nvPr/>
        </p:nvCxnSpPr>
        <p:spPr>
          <a:xfrm>
            <a:off x="7620000" y="3625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501D254-7CDA-8E4F-A99E-1664377F578F}"/>
              </a:ext>
            </a:extLst>
          </p:cNvPr>
          <p:cNvCxnSpPr/>
          <p:nvPr/>
        </p:nvCxnSpPr>
        <p:spPr>
          <a:xfrm>
            <a:off x="7620000" y="45401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E3F6A90-C45A-1640-8BFA-F22517805DFE}"/>
              </a:ext>
            </a:extLst>
          </p:cNvPr>
          <p:cNvCxnSpPr/>
          <p:nvPr/>
        </p:nvCxnSpPr>
        <p:spPr>
          <a:xfrm>
            <a:off x="7620000" y="5530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93D3EC7F-C556-AC40-A66B-54B199DA65D0}"/>
              </a:ext>
            </a:extLst>
          </p:cNvPr>
          <p:cNvSpPr txBox="1"/>
          <p:nvPr/>
        </p:nvSpPr>
        <p:spPr>
          <a:xfrm>
            <a:off x="7924801" y="4801629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…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3DBE44D-8C5F-FC49-90F2-780707AB965F}"/>
              </a:ext>
            </a:extLst>
          </p:cNvPr>
          <p:cNvCxnSpPr/>
          <p:nvPr/>
        </p:nvCxnSpPr>
        <p:spPr>
          <a:xfrm>
            <a:off x="8382000" y="358242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6DBE6CF-4992-0441-9672-4670C6E5E391}"/>
              </a:ext>
            </a:extLst>
          </p:cNvPr>
          <p:cNvCxnSpPr/>
          <p:nvPr/>
        </p:nvCxnSpPr>
        <p:spPr>
          <a:xfrm>
            <a:off x="8382000" y="449682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589F062-87A9-2C4D-A7FA-7A827523A26A}"/>
              </a:ext>
            </a:extLst>
          </p:cNvPr>
          <p:cNvCxnSpPr/>
          <p:nvPr/>
        </p:nvCxnSpPr>
        <p:spPr>
          <a:xfrm>
            <a:off x="8382000" y="548742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FBAE84D-D2A9-3F4A-9B90-5941C7815709}"/>
              </a:ext>
            </a:extLst>
          </p:cNvPr>
          <p:cNvCxnSpPr/>
          <p:nvPr/>
        </p:nvCxnSpPr>
        <p:spPr>
          <a:xfrm>
            <a:off x="9677400" y="3625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553AE4F-5F2B-DE4C-BABF-5B2C76C1E5A0}"/>
              </a:ext>
            </a:extLst>
          </p:cNvPr>
          <p:cNvCxnSpPr/>
          <p:nvPr/>
        </p:nvCxnSpPr>
        <p:spPr>
          <a:xfrm>
            <a:off x="9677400" y="45401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CEBB698-9458-4A44-83A3-E57CC6EC1AD3}"/>
              </a:ext>
            </a:extLst>
          </p:cNvPr>
          <p:cNvCxnSpPr/>
          <p:nvPr/>
        </p:nvCxnSpPr>
        <p:spPr>
          <a:xfrm>
            <a:off x="9677400" y="5530779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B28A72FF-F395-A44F-BB5C-1F1255A0AEDD}"/>
              </a:ext>
            </a:extLst>
          </p:cNvPr>
          <p:cNvSpPr txBox="1"/>
          <p:nvPr/>
        </p:nvSpPr>
        <p:spPr>
          <a:xfrm>
            <a:off x="9982201" y="4801629"/>
            <a:ext cx="3306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…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DFBAD63-3B33-A946-979C-5C29D835DBFF}"/>
              </a:ext>
            </a:extLst>
          </p:cNvPr>
          <p:cNvCxnSpPr/>
          <p:nvPr/>
        </p:nvCxnSpPr>
        <p:spPr>
          <a:xfrm>
            <a:off x="4191000" y="3604104"/>
            <a:ext cx="1600200" cy="9577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3BE741CA-4909-5144-95F4-81C5E43BB434}"/>
              </a:ext>
            </a:extLst>
          </p:cNvPr>
          <p:cNvCxnSpPr/>
          <p:nvPr/>
        </p:nvCxnSpPr>
        <p:spPr>
          <a:xfrm>
            <a:off x="4191000" y="3604104"/>
            <a:ext cx="1600200" cy="1948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00DD86D-5D2F-7542-BBF0-8354EFF8FCAB}"/>
              </a:ext>
            </a:extLst>
          </p:cNvPr>
          <p:cNvCxnSpPr/>
          <p:nvPr/>
        </p:nvCxnSpPr>
        <p:spPr>
          <a:xfrm>
            <a:off x="4191000" y="4518504"/>
            <a:ext cx="1600200" cy="43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527C7D7-CA0F-0846-84A6-1BB3477F37B6}"/>
              </a:ext>
            </a:extLst>
          </p:cNvPr>
          <p:cNvCxnSpPr/>
          <p:nvPr/>
        </p:nvCxnSpPr>
        <p:spPr>
          <a:xfrm>
            <a:off x="4191000" y="4518504"/>
            <a:ext cx="1600200" cy="10339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21ED2A3-D50F-364E-BA1E-0FB5A5E91093}"/>
              </a:ext>
            </a:extLst>
          </p:cNvPr>
          <p:cNvCxnSpPr/>
          <p:nvPr/>
        </p:nvCxnSpPr>
        <p:spPr>
          <a:xfrm flipV="1">
            <a:off x="4191000" y="4561854"/>
            <a:ext cx="1600200" cy="9472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9DBDDD1-6CEF-EF49-A030-47E25BEB57C0}"/>
              </a:ext>
            </a:extLst>
          </p:cNvPr>
          <p:cNvCxnSpPr/>
          <p:nvPr/>
        </p:nvCxnSpPr>
        <p:spPr>
          <a:xfrm flipV="1">
            <a:off x="4191000" y="3647454"/>
            <a:ext cx="1600200" cy="18616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Rectangle 50">
            <a:extLst>
              <a:ext uri="{FF2B5EF4-FFF2-40B4-BE49-F238E27FC236}">
                <a16:creationId xmlns:a16="http://schemas.microsoft.com/office/drawing/2014/main" id="{8B159BED-376A-B84E-915F-F6F61C1214AB}"/>
              </a:ext>
            </a:extLst>
          </p:cNvPr>
          <p:cNvSpPr/>
          <p:nvPr/>
        </p:nvSpPr>
        <p:spPr>
          <a:xfrm>
            <a:off x="1981200" y="3288129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C5A87BC-A9A0-1B4B-AC3E-DB39D7C6F449}"/>
              </a:ext>
            </a:extLst>
          </p:cNvPr>
          <p:cNvSpPr/>
          <p:nvPr/>
        </p:nvSpPr>
        <p:spPr>
          <a:xfrm>
            <a:off x="3657600" y="3288129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56CCE0C-DF47-EA4D-94FE-1CCA6D8C1FF9}"/>
              </a:ext>
            </a:extLst>
          </p:cNvPr>
          <p:cNvSpPr/>
          <p:nvPr/>
        </p:nvSpPr>
        <p:spPr>
          <a:xfrm>
            <a:off x="5715000" y="3288129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D502BA9-DC66-4349-A2BA-F08B7ECBE828}"/>
              </a:ext>
            </a:extLst>
          </p:cNvPr>
          <p:cNvSpPr/>
          <p:nvPr/>
        </p:nvSpPr>
        <p:spPr>
          <a:xfrm>
            <a:off x="7772400" y="3288129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3A9E3105-6758-084A-85C4-011B538DB9A9}"/>
              </a:ext>
            </a:extLst>
          </p:cNvPr>
          <p:cNvSpPr/>
          <p:nvPr/>
        </p:nvSpPr>
        <p:spPr>
          <a:xfrm>
            <a:off x="9829800" y="3288129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0E0A2CD-680B-E04A-A582-E7A1DEAA2CBA}"/>
              </a:ext>
            </a:extLst>
          </p:cNvPr>
          <p:cNvSpPr txBox="1"/>
          <p:nvPr/>
        </p:nvSpPr>
        <p:spPr>
          <a:xfrm>
            <a:off x="1998112" y="2934930"/>
            <a:ext cx="733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input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848B430-E540-384E-88F1-0BB1E2B3B094}"/>
              </a:ext>
            </a:extLst>
          </p:cNvPr>
          <p:cNvSpPr txBox="1"/>
          <p:nvPr/>
        </p:nvSpPr>
        <p:spPr>
          <a:xfrm>
            <a:off x="3347446" y="2907129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&lt;key, value&gt;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478A08BE-3100-A34F-833B-1B86D291016D}"/>
              </a:ext>
            </a:extLst>
          </p:cNvPr>
          <p:cNvCxnSpPr/>
          <p:nvPr/>
        </p:nvCxnSpPr>
        <p:spPr>
          <a:xfrm>
            <a:off x="6019800" y="2983329"/>
            <a:ext cx="0" cy="31242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B88D876-3D00-D647-978E-2D2BA64813BE}"/>
              </a:ext>
            </a:extLst>
          </p:cNvPr>
          <p:cNvCxnSpPr/>
          <p:nvPr/>
        </p:nvCxnSpPr>
        <p:spPr>
          <a:xfrm>
            <a:off x="8077200" y="2983329"/>
            <a:ext cx="0" cy="31242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BB10B1D-5FF9-6949-AE9A-5BDBC71C7168}"/>
              </a:ext>
            </a:extLst>
          </p:cNvPr>
          <p:cNvCxnSpPr/>
          <p:nvPr/>
        </p:nvCxnSpPr>
        <p:spPr>
          <a:xfrm>
            <a:off x="10134600" y="2983329"/>
            <a:ext cx="0" cy="31242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>
            <a:extLst>
              <a:ext uri="{FF2B5EF4-FFF2-40B4-BE49-F238E27FC236}">
                <a16:creationId xmlns:a16="http://schemas.microsoft.com/office/drawing/2014/main" id="{C58BCE4E-F86E-E643-B4E9-64F6E293C504}"/>
              </a:ext>
            </a:extLst>
          </p:cNvPr>
          <p:cNvSpPr/>
          <p:nvPr/>
        </p:nvSpPr>
        <p:spPr>
          <a:xfrm>
            <a:off x="2057400" y="3440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813B54A-69D7-E246-BF8C-29DEF0B64FE4}"/>
              </a:ext>
            </a:extLst>
          </p:cNvPr>
          <p:cNvSpPr/>
          <p:nvPr/>
        </p:nvSpPr>
        <p:spPr>
          <a:xfrm>
            <a:off x="2057400" y="43549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81C5EB7-878F-3C4C-8398-95B687A380B5}"/>
              </a:ext>
            </a:extLst>
          </p:cNvPr>
          <p:cNvSpPr/>
          <p:nvPr/>
        </p:nvSpPr>
        <p:spPr>
          <a:xfrm>
            <a:off x="2057400" y="5345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8946C97-7ECD-E740-97EB-1875412D9BDB}"/>
              </a:ext>
            </a:extLst>
          </p:cNvPr>
          <p:cNvSpPr/>
          <p:nvPr/>
        </p:nvSpPr>
        <p:spPr>
          <a:xfrm>
            <a:off x="3733800" y="3440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C1BBB249-FD8C-B64B-953A-C3AFB8567F02}"/>
              </a:ext>
            </a:extLst>
          </p:cNvPr>
          <p:cNvSpPr/>
          <p:nvPr/>
        </p:nvSpPr>
        <p:spPr>
          <a:xfrm>
            <a:off x="3733800" y="43549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C1A2528F-376E-0846-9FB3-9953CE652DF7}"/>
              </a:ext>
            </a:extLst>
          </p:cNvPr>
          <p:cNvSpPr/>
          <p:nvPr/>
        </p:nvSpPr>
        <p:spPr>
          <a:xfrm>
            <a:off x="3733800" y="5345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0810A22-B53E-C644-9E96-8E8CFF873E4A}"/>
              </a:ext>
            </a:extLst>
          </p:cNvPr>
          <p:cNvSpPr/>
          <p:nvPr/>
        </p:nvSpPr>
        <p:spPr>
          <a:xfrm>
            <a:off x="5791200" y="3440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E644CBA-D6E3-0049-B4E2-22DFCB71799E}"/>
              </a:ext>
            </a:extLst>
          </p:cNvPr>
          <p:cNvSpPr/>
          <p:nvPr/>
        </p:nvSpPr>
        <p:spPr>
          <a:xfrm>
            <a:off x="5791200" y="43549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DEDB6F4-1DAE-1348-9425-2CA75AA2AE21}"/>
              </a:ext>
            </a:extLst>
          </p:cNvPr>
          <p:cNvSpPr/>
          <p:nvPr/>
        </p:nvSpPr>
        <p:spPr>
          <a:xfrm>
            <a:off x="5791200" y="5345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F38721B0-9A84-8548-90B4-DC6AD3BF1C13}"/>
              </a:ext>
            </a:extLst>
          </p:cNvPr>
          <p:cNvSpPr/>
          <p:nvPr/>
        </p:nvSpPr>
        <p:spPr>
          <a:xfrm>
            <a:off x="7848600" y="3440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A9330DAC-6F90-6D4F-8EB3-37C4ED5476CD}"/>
              </a:ext>
            </a:extLst>
          </p:cNvPr>
          <p:cNvSpPr/>
          <p:nvPr/>
        </p:nvSpPr>
        <p:spPr>
          <a:xfrm>
            <a:off x="7848600" y="43549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D1C3255-A711-1B4A-B461-275DB2540611}"/>
              </a:ext>
            </a:extLst>
          </p:cNvPr>
          <p:cNvSpPr/>
          <p:nvPr/>
        </p:nvSpPr>
        <p:spPr>
          <a:xfrm>
            <a:off x="7848600" y="5345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71EA1990-EBB8-1C48-B770-B77058FE6E6A}"/>
              </a:ext>
            </a:extLst>
          </p:cNvPr>
          <p:cNvSpPr/>
          <p:nvPr/>
        </p:nvSpPr>
        <p:spPr>
          <a:xfrm>
            <a:off x="9906000" y="3440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C83A8BB1-617A-AF41-95D9-E93197AAAFE0}"/>
              </a:ext>
            </a:extLst>
          </p:cNvPr>
          <p:cNvSpPr/>
          <p:nvPr/>
        </p:nvSpPr>
        <p:spPr>
          <a:xfrm>
            <a:off x="9906000" y="43549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7624EDB-680A-E14B-B4F6-F1BB4EE1A9AE}"/>
              </a:ext>
            </a:extLst>
          </p:cNvPr>
          <p:cNvSpPr/>
          <p:nvPr/>
        </p:nvSpPr>
        <p:spPr>
          <a:xfrm>
            <a:off x="9906000" y="5345529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DF964B1-A913-D64E-AADC-5943A477B48F}"/>
              </a:ext>
            </a:extLst>
          </p:cNvPr>
          <p:cNvSpPr txBox="1"/>
          <p:nvPr/>
        </p:nvSpPr>
        <p:spPr>
          <a:xfrm>
            <a:off x="4004732" y="5761383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FF0000"/>
                </a:solidFill>
              </a:rPr>
              <a:t>barrier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6BE592A-B937-2F45-8C5B-BB147194D611}"/>
              </a:ext>
            </a:extLst>
          </p:cNvPr>
          <p:cNvSpPr txBox="1"/>
          <p:nvPr/>
        </p:nvSpPr>
        <p:spPr>
          <a:xfrm>
            <a:off x="6019801" y="5745579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FF0000"/>
                </a:solidFill>
              </a:rPr>
              <a:t>barrier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EE33D11-4B07-8B43-9FF9-979E3D8CC8C5}"/>
              </a:ext>
            </a:extLst>
          </p:cNvPr>
          <p:cNvSpPr txBox="1"/>
          <p:nvPr/>
        </p:nvSpPr>
        <p:spPr>
          <a:xfrm>
            <a:off x="8077201" y="5788025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FF0000"/>
                </a:solidFill>
              </a:rPr>
              <a:t>barrier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781C0568-AF03-084B-8F13-8C29BB969FC7}"/>
              </a:ext>
            </a:extLst>
          </p:cNvPr>
          <p:cNvSpPr txBox="1"/>
          <p:nvPr/>
        </p:nvSpPr>
        <p:spPr>
          <a:xfrm>
            <a:off x="9316661" y="5833646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FF0000"/>
                </a:solidFill>
              </a:rPr>
              <a:t>barrier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B45C0DDD-102E-1C4D-AB04-C12778D31168}"/>
              </a:ext>
            </a:extLst>
          </p:cNvPr>
          <p:cNvSpPr txBox="1"/>
          <p:nvPr/>
        </p:nvSpPr>
        <p:spPr>
          <a:xfrm>
            <a:off x="5404846" y="2830929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&lt;</a:t>
            </a:r>
            <a:r>
              <a:rPr lang="en-US" sz="2000" err="1"/>
              <a:t>key</a:t>
            </a:r>
            <a:r>
              <a:rPr lang="en-US" sz="2000"/>
              <a:t>, value</a:t>
            </a:r>
            <a:r>
              <a:rPr lang="en-US" sz="2000" dirty="0"/>
              <a:t>&gt;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08332C1-1AAC-494D-851C-42412AB05A7C}"/>
              </a:ext>
            </a:extLst>
          </p:cNvPr>
          <p:cNvSpPr txBox="1"/>
          <p:nvPr/>
        </p:nvSpPr>
        <p:spPr>
          <a:xfrm>
            <a:off x="7467601" y="2907129"/>
            <a:ext cx="20129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&lt;key, list&lt;value&gt;&gt;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F0ADC15-9ABA-364A-8364-5D1969628368}"/>
              </a:ext>
            </a:extLst>
          </p:cNvPr>
          <p:cNvSpPr txBox="1"/>
          <p:nvPr/>
        </p:nvSpPr>
        <p:spPr>
          <a:xfrm>
            <a:off x="9677400" y="2907129"/>
            <a:ext cx="895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output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22823925-2286-6243-B1FF-0A0FE2F4A476}"/>
              </a:ext>
            </a:extLst>
          </p:cNvPr>
          <p:cNvSpPr txBox="1"/>
          <p:nvPr/>
        </p:nvSpPr>
        <p:spPr>
          <a:xfrm>
            <a:off x="609600" y="6400532"/>
            <a:ext cx="1097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[1] S. J Plimpton and K. D. Devine. MapReduce in MPI for Large-Scale Graph Algorithms. Parallel Computing, 37(9):610–632, 2011.</a:t>
            </a:r>
          </a:p>
        </p:txBody>
      </p:sp>
      <p:sp>
        <p:nvSpPr>
          <p:cNvPr id="84" name="Slide Number Placeholder 3">
            <a:extLst>
              <a:ext uri="{FF2B5EF4-FFF2-40B4-BE49-F238E27FC236}">
                <a16:creationId xmlns:a16="http://schemas.microsoft.com/office/drawing/2014/main" id="{10863F9B-C65E-5C4F-BA76-1836BD7C58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10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7095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10" grpId="0" animBg="1"/>
      <p:bldP spid="12" grpId="0" animBg="1"/>
      <p:bldP spid="14" grpId="0" animBg="1"/>
      <p:bldP spid="16" grpId="0"/>
      <p:bldP spid="17" grpId="0"/>
      <p:bldP spid="18" grpId="0"/>
      <p:bldP spid="19" grpId="0"/>
      <p:bldP spid="20" grpId="0"/>
      <p:bldP spid="21" grpId="0"/>
      <p:bldP spid="28" grpId="0" animBg="1"/>
      <p:bldP spid="30" grpId="0" animBg="1"/>
      <p:bldP spid="32" grpId="0" animBg="1"/>
      <p:bldP spid="37" grpId="0"/>
      <p:bldP spid="44" grpId="0"/>
      <p:bldP spid="51" grpId="0" animBg="1"/>
      <p:bldP spid="52" grpId="0" animBg="1"/>
      <p:bldP spid="53" grpId="0" animBg="1"/>
      <p:bldP spid="54" grpId="0" animBg="1"/>
      <p:bldP spid="55" grpId="0" animBg="1"/>
      <p:bldP spid="56" grpId="0"/>
      <p:bldP spid="57" grpId="0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/>
      <p:bldP spid="77" grpId="0"/>
      <p:bldP spid="78" grpId="0"/>
      <p:bldP spid="79" grpId="0"/>
      <p:bldP spid="80" grpId="0"/>
      <p:bldP spid="81" grpId="0"/>
      <p:bldP spid="8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8EEB8-BE03-3C46-A6D5-0E96F20B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Times New Roman" charset="0"/>
                <a:cs typeface="Times New Roman" charset="0"/>
              </a:rPr>
              <a:t>MR-MPI Implementation 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ED39-A07B-564A-8C8F-5414CB2DD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Allocation additional memory buffers for metadata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 </a:t>
            </a:r>
            <a:r>
              <a:rPr lang="en-US" sz="2800" i="1" dirty="0">
                <a:solidFill>
                  <a:schemeClr val="tx1"/>
                </a:solidFill>
              </a:rPr>
              <a:t>extra memory use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If in-memory buffer full </a:t>
            </a:r>
            <a:r>
              <a:rPr lang="en-US" sz="2800" dirty="0">
                <a:solidFill>
                  <a:schemeClr val="tx1"/>
                </a:solidFill>
                <a:sym typeface="Wingdings"/>
              </a:rPr>
              <a:t> S</a:t>
            </a:r>
            <a:r>
              <a:rPr lang="en-US" sz="2800" dirty="0">
                <a:solidFill>
                  <a:schemeClr val="tx1"/>
                </a:solidFill>
              </a:rPr>
              <a:t>pill data to the disk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i="1" dirty="0">
                <a:solidFill>
                  <a:schemeClr val="tx1"/>
                </a:solidFill>
              </a:rPr>
              <a:t>poor data management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5A547-BA95-6A4A-9206-1DE18277F163}"/>
              </a:ext>
            </a:extLst>
          </p:cNvPr>
          <p:cNvSpPr/>
          <p:nvPr/>
        </p:nvSpPr>
        <p:spPr>
          <a:xfrm>
            <a:off x="94222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833A3-FE3B-3641-8C35-C94EF7044F6A}"/>
              </a:ext>
            </a:extLst>
          </p:cNvPr>
          <p:cNvSpPr txBox="1"/>
          <p:nvPr/>
        </p:nvSpPr>
        <p:spPr>
          <a:xfrm>
            <a:off x="5307496" y="31083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EA2E37-80AC-EF4D-9273-6E1328CF6F03}"/>
              </a:ext>
            </a:extLst>
          </p:cNvPr>
          <p:cNvSpPr/>
          <p:nvPr/>
        </p:nvSpPr>
        <p:spPr>
          <a:xfrm>
            <a:off x="37834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4CDE05-2E40-8C4E-8152-7B3621FC0CFC}"/>
              </a:ext>
            </a:extLst>
          </p:cNvPr>
          <p:cNvSpPr/>
          <p:nvPr/>
        </p:nvSpPr>
        <p:spPr>
          <a:xfrm>
            <a:off x="37834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C72948-883B-C341-8198-73643E803811}"/>
              </a:ext>
            </a:extLst>
          </p:cNvPr>
          <p:cNvSpPr/>
          <p:nvPr/>
        </p:nvSpPr>
        <p:spPr>
          <a:xfrm>
            <a:off x="9574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3E0ED319-C137-2641-A6D0-3913297863DC}"/>
              </a:ext>
            </a:extLst>
          </p:cNvPr>
          <p:cNvSpPr/>
          <p:nvPr/>
        </p:nvSpPr>
        <p:spPr>
          <a:xfrm>
            <a:off x="94984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790BF9-5A8D-2147-B01C-657E3909166E}"/>
              </a:ext>
            </a:extLst>
          </p:cNvPr>
          <p:cNvSpPr/>
          <p:nvPr/>
        </p:nvSpPr>
        <p:spPr>
          <a:xfrm>
            <a:off x="9574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1D0225B0-A572-3047-851B-F6A0462215E7}"/>
              </a:ext>
            </a:extLst>
          </p:cNvPr>
          <p:cNvSpPr/>
          <p:nvPr/>
        </p:nvSpPr>
        <p:spPr>
          <a:xfrm>
            <a:off x="94984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514C47-2BF8-6C4B-A230-0B3A4B8157E1}"/>
              </a:ext>
            </a:extLst>
          </p:cNvPr>
          <p:cNvSpPr/>
          <p:nvPr/>
        </p:nvSpPr>
        <p:spPr>
          <a:xfrm>
            <a:off x="5383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2093A63-7DAD-D345-85C7-58BD4FF556B4}"/>
              </a:ext>
            </a:extLst>
          </p:cNvPr>
          <p:cNvSpPr/>
          <p:nvPr/>
        </p:nvSpPr>
        <p:spPr>
          <a:xfrm>
            <a:off x="6907695" y="34131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D79A3C-0D9A-5942-A274-A7305CDF299F}"/>
              </a:ext>
            </a:extLst>
          </p:cNvPr>
          <p:cNvSpPr/>
          <p:nvPr/>
        </p:nvSpPr>
        <p:spPr>
          <a:xfrm>
            <a:off x="5383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C0951D-31B7-9746-AD1E-88332F858737}"/>
              </a:ext>
            </a:extLst>
          </p:cNvPr>
          <p:cNvSpPr/>
          <p:nvPr/>
        </p:nvSpPr>
        <p:spPr>
          <a:xfrm>
            <a:off x="6907695" y="52419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D924E79-1857-1448-ADCE-105845D9B5A8}"/>
              </a:ext>
            </a:extLst>
          </p:cNvPr>
          <p:cNvCxnSpPr/>
          <p:nvPr/>
        </p:nvCxnSpPr>
        <p:spPr>
          <a:xfrm>
            <a:off x="1990137" y="4556127"/>
            <a:ext cx="8991600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5CFA0C-16D5-7D46-9BDE-A413549CA20B}"/>
              </a:ext>
            </a:extLst>
          </p:cNvPr>
          <p:cNvSpPr txBox="1"/>
          <p:nvPr/>
        </p:nvSpPr>
        <p:spPr>
          <a:xfrm>
            <a:off x="2107095" y="342479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4D266D-8947-C54D-B7B5-2F29A8646296}"/>
              </a:ext>
            </a:extLst>
          </p:cNvPr>
          <p:cNvSpPr txBox="1"/>
          <p:nvPr/>
        </p:nvSpPr>
        <p:spPr>
          <a:xfrm>
            <a:off x="2107096" y="5253595"/>
            <a:ext cx="424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E3F0B4D-5C74-794E-BE52-B97EDF0FC0C4}"/>
              </a:ext>
            </a:extLst>
          </p:cNvPr>
          <p:cNvSpPr/>
          <p:nvPr/>
        </p:nvSpPr>
        <p:spPr>
          <a:xfrm>
            <a:off x="2640495" y="33369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851B49B-F622-BB4E-A102-8FBD6B029225}"/>
              </a:ext>
            </a:extLst>
          </p:cNvPr>
          <p:cNvCxnSpPr>
            <a:stCxn id="30" idx="6"/>
            <a:endCxn id="14" idx="1"/>
          </p:cNvCxnSpPr>
          <p:nvPr/>
        </p:nvCxnSpPr>
        <p:spPr>
          <a:xfrm>
            <a:off x="3402495" y="35622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B78CE4F7-CA2B-D045-8C89-2D9679A6A395}"/>
              </a:ext>
            </a:extLst>
          </p:cNvPr>
          <p:cNvSpPr/>
          <p:nvPr/>
        </p:nvSpPr>
        <p:spPr>
          <a:xfrm>
            <a:off x="2640495" y="51657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F4E03DF-8DFA-3242-839B-FD67C743D18D}"/>
              </a:ext>
            </a:extLst>
          </p:cNvPr>
          <p:cNvCxnSpPr/>
          <p:nvPr/>
        </p:nvCxnSpPr>
        <p:spPr>
          <a:xfrm>
            <a:off x="3402495" y="53910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AF27E85-B42B-734C-8D6C-0AFD8B43B8A7}"/>
              </a:ext>
            </a:extLst>
          </p:cNvPr>
          <p:cNvCxnSpPr>
            <a:stCxn id="14" idx="3"/>
            <a:endCxn id="19" idx="1"/>
          </p:cNvCxnSpPr>
          <p:nvPr/>
        </p:nvCxnSpPr>
        <p:spPr>
          <a:xfrm>
            <a:off x="4774095" y="35655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8B0C93F-BEB4-9946-88E3-46343CBCB034}"/>
              </a:ext>
            </a:extLst>
          </p:cNvPr>
          <p:cNvCxnSpPr>
            <a:stCxn id="19" idx="3"/>
          </p:cNvCxnSpPr>
          <p:nvPr/>
        </p:nvCxnSpPr>
        <p:spPr>
          <a:xfrm>
            <a:off x="6374295" y="35655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09D294D-3ED6-874F-A6B3-4FC81DB2CCB0}"/>
              </a:ext>
            </a:extLst>
          </p:cNvPr>
          <p:cNvCxnSpPr>
            <a:stCxn id="20" idx="3"/>
            <a:endCxn id="17" idx="1"/>
          </p:cNvCxnSpPr>
          <p:nvPr/>
        </p:nvCxnSpPr>
        <p:spPr>
          <a:xfrm>
            <a:off x="8888895" y="35655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n 36">
            <a:extLst>
              <a:ext uri="{FF2B5EF4-FFF2-40B4-BE49-F238E27FC236}">
                <a16:creationId xmlns:a16="http://schemas.microsoft.com/office/drawing/2014/main" id="{4DA3B441-F414-E44F-BEE4-FE5B29513AE4}"/>
              </a:ext>
            </a:extLst>
          </p:cNvPr>
          <p:cNvSpPr/>
          <p:nvPr/>
        </p:nvSpPr>
        <p:spPr>
          <a:xfrm>
            <a:off x="37072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DF53C9EF-347D-2E45-97ED-F86F4A10FA40}"/>
              </a:ext>
            </a:extLst>
          </p:cNvPr>
          <p:cNvSpPr/>
          <p:nvPr/>
        </p:nvSpPr>
        <p:spPr>
          <a:xfrm>
            <a:off x="37072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C782AC-3ACC-5C49-BAFF-505F433620BB}"/>
              </a:ext>
            </a:extLst>
          </p:cNvPr>
          <p:cNvCxnSpPr>
            <a:stCxn id="13" idx="3"/>
            <a:endCxn id="21" idx="1"/>
          </p:cNvCxnSpPr>
          <p:nvPr/>
        </p:nvCxnSpPr>
        <p:spPr>
          <a:xfrm>
            <a:off x="4774095" y="53943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D2618EB-CEBA-CD4B-9F3E-7109983BED05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6374295" y="53943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B849E44-844A-8B41-A62C-65E75E644B69}"/>
              </a:ext>
            </a:extLst>
          </p:cNvPr>
          <p:cNvCxnSpPr>
            <a:stCxn id="22" idx="3"/>
            <a:endCxn id="15" idx="1"/>
          </p:cNvCxnSpPr>
          <p:nvPr/>
        </p:nvCxnSpPr>
        <p:spPr>
          <a:xfrm>
            <a:off x="8888895" y="53943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9C3BEC-6C0A-1A41-A0DF-F089E257980B}"/>
              </a:ext>
            </a:extLst>
          </p:cNvPr>
          <p:cNvCxnSpPr>
            <a:stCxn id="19" idx="3"/>
            <a:endCxn id="22" idx="1"/>
          </p:cNvCxnSpPr>
          <p:nvPr/>
        </p:nvCxnSpPr>
        <p:spPr>
          <a:xfrm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D7D638B-EDDC-F644-9196-323B0CC52244}"/>
              </a:ext>
            </a:extLst>
          </p:cNvPr>
          <p:cNvCxnSpPr>
            <a:stCxn id="21" idx="3"/>
            <a:endCxn id="20" idx="1"/>
          </p:cNvCxnSpPr>
          <p:nvPr/>
        </p:nvCxnSpPr>
        <p:spPr>
          <a:xfrm flipV="1"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78C2ACC-343C-5840-B2CC-76BC6534D16D}"/>
              </a:ext>
            </a:extLst>
          </p:cNvPr>
          <p:cNvSpPr/>
          <p:nvPr/>
        </p:nvSpPr>
        <p:spPr>
          <a:xfrm>
            <a:off x="36310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5C169C-1CD5-BD47-8346-B23DEAFAF2D7}"/>
              </a:ext>
            </a:extLst>
          </p:cNvPr>
          <p:cNvSpPr txBox="1"/>
          <p:nvPr/>
        </p:nvSpPr>
        <p:spPr>
          <a:xfrm>
            <a:off x="35548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E7C8C5F-2E92-1540-BE26-B0DC245D6686}"/>
              </a:ext>
            </a:extLst>
          </p:cNvPr>
          <p:cNvSpPr txBox="1"/>
          <p:nvPr/>
        </p:nvSpPr>
        <p:spPr>
          <a:xfrm>
            <a:off x="93460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2896D5C-D322-3C4F-ADAA-49D3EFB992D9}"/>
              </a:ext>
            </a:extLst>
          </p:cNvPr>
          <p:cNvSpPr txBox="1"/>
          <p:nvPr/>
        </p:nvSpPr>
        <p:spPr>
          <a:xfrm>
            <a:off x="6831496" y="31083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C2EE31F-E42C-674F-B890-AC33FDD9E104}"/>
              </a:ext>
            </a:extLst>
          </p:cNvPr>
          <p:cNvSpPr txBox="1"/>
          <p:nvPr/>
        </p:nvSpPr>
        <p:spPr>
          <a:xfrm>
            <a:off x="6831496" y="49371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receive </a:t>
            </a:r>
            <a:r>
              <a:rPr lang="en-US" sz="1600" dirty="0"/>
              <a:t>buffer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5DB2B8-8C71-A246-AC64-D16FFDE863EC}"/>
              </a:ext>
            </a:extLst>
          </p:cNvPr>
          <p:cNvSpPr txBox="1"/>
          <p:nvPr/>
        </p:nvSpPr>
        <p:spPr>
          <a:xfrm>
            <a:off x="7067184" y="29576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8069D02-17DB-9C42-A486-782B61505A52}"/>
              </a:ext>
            </a:extLst>
          </p:cNvPr>
          <p:cNvSpPr txBox="1"/>
          <p:nvPr/>
        </p:nvSpPr>
        <p:spPr>
          <a:xfrm>
            <a:off x="8139271" y="3871697"/>
            <a:ext cx="1149674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/>
              <a:t>Static</a:t>
            </a:r>
          </a:p>
          <a:p>
            <a:pPr algn="ctr"/>
            <a:r>
              <a:rPr lang="en-US" b="1" dirty="0"/>
              <a:t>Allocation</a:t>
            </a:r>
          </a:p>
        </p:txBody>
      </p:sp>
      <p:sp>
        <p:nvSpPr>
          <p:cNvPr id="63" name="Slide Number Placeholder 3">
            <a:extLst>
              <a:ext uri="{FF2B5EF4-FFF2-40B4-BE49-F238E27FC236}">
                <a16:creationId xmlns:a16="http://schemas.microsoft.com/office/drawing/2014/main" id="{73C81A02-B224-BE49-8941-15B938315C9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11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62794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8EEB8-BE03-3C46-A6D5-0E96F20B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Times New Roman" charset="0"/>
                <a:cs typeface="Times New Roman" charset="0"/>
              </a:rPr>
              <a:t>MR-MPI Implementation 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ED39-A07B-564A-8C8F-5414CB2DD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Allocation additional memory buffers for metadata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 </a:t>
            </a:r>
            <a:r>
              <a:rPr lang="en-US" sz="2800" i="1" dirty="0">
                <a:solidFill>
                  <a:schemeClr val="tx1"/>
                </a:solidFill>
              </a:rPr>
              <a:t>extra memory use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If in-memory buffer full </a:t>
            </a:r>
            <a:r>
              <a:rPr lang="en-US" sz="2800" dirty="0">
                <a:solidFill>
                  <a:schemeClr val="tx1"/>
                </a:solidFill>
                <a:sym typeface="Wingdings"/>
              </a:rPr>
              <a:t> S</a:t>
            </a:r>
            <a:r>
              <a:rPr lang="en-US" sz="2800" dirty="0">
                <a:solidFill>
                  <a:schemeClr val="tx1"/>
                </a:solidFill>
              </a:rPr>
              <a:t>pill data to the disk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i="1" dirty="0">
                <a:solidFill>
                  <a:schemeClr val="tx1"/>
                </a:solidFill>
              </a:rPr>
              <a:t>poor data management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5A547-BA95-6A4A-9206-1DE18277F163}"/>
              </a:ext>
            </a:extLst>
          </p:cNvPr>
          <p:cNvSpPr/>
          <p:nvPr/>
        </p:nvSpPr>
        <p:spPr>
          <a:xfrm>
            <a:off x="94222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E1DA2-43B4-794F-AC7C-4FF2B4FFC341}"/>
              </a:ext>
            </a:extLst>
          </p:cNvPr>
          <p:cNvSpPr txBox="1"/>
          <p:nvPr/>
        </p:nvSpPr>
        <p:spPr>
          <a:xfrm>
            <a:off x="5383696" y="49371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833A3-FE3B-3641-8C35-C94EF7044F6A}"/>
              </a:ext>
            </a:extLst>
          </p:cNvPr>
          <p:cNvSpPr txBox="1"/>
          <p:nvPr/>
        </p:nvSpPr>
        <p:spPr>
          <a:xfrm>
            <a:off x="5307496" y="31083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EA2E37-80AC-EF4D-9273-6E1328CF6F03}"/>
              </a:ext>
            </a:extLst>
          </p:cNvPr>
          <p:cNvSpPr/>
          <p:nvPr/>
        </p:nvSpPr>
        <p:spPr>
          <a:xfrm>
            <a:off x="37834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4CDE05-2E40-8C4E-8152-7B3621FC0CFC}"/>
              </a:ext>
            </a:extLst>
          </p:cNvPr>
          <p:cNvSpPr/>
          <p:nvPr/>
        </p:nvSpPr>
        <p:spPr>
          <a:xfrm>
            <a:off x="37834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C72948-883B-C341-8198-73643E803811}"/>
              </a:ext>
            </a:extLst>
          </p:cNvPr>
          <p:cNvSpPr/>
          <p:nvPr/>
        </p:nvSpPr>
        <p:spPr>
          <a:xfrm>
            <a:off x="9574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3E0ED319-C137-2641-A6D0-3913297863DC}"/>
              </a:ext>
            </a:extLst>
          </p:cNvPr>
          <p:cNvSpPr/>
          <p:nvPr/>
        </p:nvSpPr>
        <p:spPr>
          <a:xfrm>
            <a:off x="94984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790BF9-5A8D-2147-B01C-657E3909166E}"/>
              </a:ext>
            </a:extLst>
          </p:cNvPr>
          <p:cNvSpPr/>
          <p:nvPr/>
        </p:nvSpPr>
        <p:spPr>
          <a:xfrm>
            <a:off x="9574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1D0225B0-A572-3047-851B-F6A0462215E7}"/>
              </a:ext>
            </a:extLst>
          </p:cNvPr>
          <p:cNvSpPr/>
          <p:nvPr/>
        </p:nvSpPr>
        <p:spPr>
          <a:xfrm>
            <a:off x="94984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514C47-2BF8-6C4B-A230-0B3A4B8157E1}"/>
              </a:ext>
            </a:extLst>
          </p:cNvPr>
          <p:cNvSpPr/>
          <p:nvPr/>
        </p:nvSpPr>
        <p:spPr>
          <a:xfrm>
            <a:off x="5383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2093A63-7DAD-D345-85C7-58BD4FF556B4}"/>
              </a:ext>
            </a:extLst>
          </p:cNvPr>
          <p:cNvSpPr/>
          <p:nvPr/>
        </p:nvSpPr>
        <p:spPr>
          <a:xfrm>
            <a:off x="6907695" y="34131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D79A3C-0D9A-5942-A274-A7305CDF299F}"/>
              </a:ext>
            </a:extLst>
          </p:cNvPr>
          <p:cNvSpPr/>
          <p:nvPr/>
        </p:nvSpPr>
        <p:spPr>
          <a:xfrm>
            <a:off x="5383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C0951D-31B7-9746-AD1E-88332F858737}"/>
              </a:ext>
            </a:extLst>
          </p:cNvPr>
          <p:cNvSpPr/>
          <p:nvPr/>
        </p:nvSpPr>
        <p:spPr>
          <a:xfrm>
            <a:off x="6907695" y="52419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D009C7-480D-E042-B5CC-E6802C7F9A08}"/>
              </a:ext>
            </a:extLst>
          </p:cNvPr>
          <p:cNvSpPr/>
          <p:nvPr/>
        </p:nvSpPr>
        <p:spPr>
          <a:xfrm>
            <a:off x="5383695" y="3946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9EC7DA-C268-DF4D-B380-83F97B0BD98A}"/>
              </a:ext>
            </a:extLst>
          </p:cNvPr>
          <p:cNvSpPr/>
          <p:nvPr/>
        </p:nvSpPr>
        <p:spPr>
          <a:xfrm>
            <a:off x="5383695" y="28797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1D8B14-1E98-E44E-8F6F-25D65EE73152}"/>
              </a:ext>
            </a:extLst>
          </p:cNvPr>
          <p:cNvSpPr/>
          <p:nvPr/>
        </p:nvSpPr>
        <p:spPr>
          <a:xfrm>
            <a:off x="5383695" y="57753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2EA1FA4-3AED-6F4D-93BE-3637C088306D}"/>
              </a:ext>
            </a:extLst>
          </p:cNvPr>
          <p:cNvSpPr/>
          <p:nvPr/>
        </p:nvSpPr>
        <p:spPr>
          <a:xfrm>
            <a:off x="5383695" y="4708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D924E79-1857-1448-ADCE-105845D9B5A8}"/>
              </a:ext>
            </a:extLst>
          </p:cNvPr>
          <p:cNvCxnSpPr/>
          <p:nvPr/>
        </p:nvCxnSpPr>
        <p:spPr>
          <a:xfrm>
            <a:off x="1990137" y="4556127"/>
            <a:ext cx="8991600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5CFA0C-16D5-7D46-9BDE-A413549CA20B}"/>
              </a:ext>
            </a:extLst>
          </p:cNvPr>
          <p:cNvSpPr txBox="1"/>
          <p:nvPr/>
        </p:nvSpPr>
        <p:spPr>
          <a:xfrm>
            <a:off x="2107095" y="342479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4D266D-8947-C54D-B7B5-2F29A8646296}"/>
              </a:ext>
            </a:extLst>
          </p:cNvPr>
          <p:cNvSpPr txBox="1"/>
          <p:nvPr/>
        </p:nvSpPr>
        <p:spPr>
          <a:xfrm>
            <a:off x="2107096" y="5253595"/>
            <a:ext cx="424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E3F0B4D-5C74-794E-BE52-B97EDF0FC0C4}"/>
              </a:ext>
            </a:extLst>
          </p:cNvPr>
          <p:cNvSpPr/>
          <p:nvPr/>
        </p:nvSpPr>
        <p:spPr>
          <a:xfrm>
            <a:off x="2640495" y="33369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851B49B-F622-BB4E-A102-8FBD6B029225}"/>
              </a:ext>
            </a:extLst>
          </p:cNvPr>
          <p:cNvCxnSpPr>
            <a:stCxn id="30" idx="6"/>
            <a:endCxn id="14" idx="1"/>
          </p:cNvCxnSpPr>
          <p:nvPr/>
        </p:nvCxnSpPr>
        <p:spPr>
          <a:xfrm>
            <a:off x="3402495" y="35622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B78CE4F7-CA2B-D045-8C89-2D9679A6A395}"/>
              </a:ext>
            </a:extLst>
          </p:cNvPr>
          <p:cNvSpPr/>
          <p:nvPr/>
        </p:nvSpPr>
        <p:spPr>
          <a:xfrm>
            <a:off x="2640495" y="51657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F4E03DF-8DFA-3242-839B-FD67C743D18D}"/>
              </a:ext>
            </a:extLst>
          </p:cNvPr>
          <p:cNvCxnSpPr/>
          <p:nvPr/>
        </p:nvCxnSpPr>
        <p:spPr>
          <a:xfrm>
            <a:off x="3402495" y="53910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AF27E85-B42B-734C-8D6C-0AFD8B43B8A7}"/>
              </a:ext>
            </a:extLst>
          </p:cNvPr>
          <p:cNvCxnSpPr>
            <a:stCxn id="14" idx="3"/>
            <a:endCxn id="19" idx="1"/>
          </p:cNvCxnSpPr>
          <p:nvPr/>
        </p:nvCxnSpPr>
        <p:spPr>
          <a:xfrm>
            <a:off x="4774095" y="35655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8B0C93F-BEB4-9946-88E3-46343CBCB034}"/>
              </a:ext>
            </a:extLst>
          </p:cNvPr>
          <p:cNvCxnSpPr>
            <a:stCxn id="19" idx="3"/>
          </p:cNvCxnSpPr>
          <p:nvPr/>
        </p:nvCxnSpPr>
        <p:spPr>
          <a:xfrm>
            <a:off x="6374295" y="35655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09D294D-3ED6-874F-A6B3-4FC81DB2CCB0}"/>
              </a:ext>
            </a:extLst>
          </p:cNvPr>
          <p:cNvCxnSpPr>
            <a:stCxn id="20" idx="3"/>
            <a:endCxn id="17" idx="1"/>
          </p:cNvCxnSpPr>
          <p:nvPr/>
        </p:nvCxnSpPr>
        <p:spPr>
          <a:xfrm>
            <a:off x="8888895" y="35655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n 36">
            <a:extLst>
              <a:ext uri="{FF2B5EF4-FFF2-40B4-BE49-F238E27FC236}">
                <a16:creationId xmlns:a16="http://schemas.microsoft.com/office/drawing/2014/main" id="{4DA3B441-F414-E44F-BEE4-FE5B29513AE4}"/>
              </a:ext>
            </a:extLst>
          </p:cNvPr>
          <p:cNvSpPr/>
          <p:nvPr/>
        </p:nvSpPr>
        <p:spPr>
          <a:xfrm>
            <a:off x="37072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DF53C9EF-347D-2E45-97ED-F86F4A10FA40}"/>
              </a:ext>
            </a:extLst>
          </p:cNvPr>
          <p:cNvSpPr/>
          <p:nvPr/>
        </p:nvSpPr>
        <p:spPr>
          <a:xfrm>
            <a:off x="37072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C782AC-3ACC-5C49-BAFF-505F433620BB}"/>
              </a:ext>
            </a:extLst>
          </p:cNvPr>
          <p:cNvCxnSpPr>
            <a:stCxn id="13" idx="3"/>
            <a:endCxn id="21" idx="1"/>
          </p:cNvCxnSpPr>
          <p:nvPr/>
        </p:nvCxnSpPr>
        <p:spPr>
          <a:xfrm>
            <a:off x="4774095" y="53943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D2618EB-CEBA-CD4B-9F3E-7109983BED05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6374295" y="53943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B849E44-844A-8B41-A62C-65E75E644B69}"/>
              </a:ext>
            </a:extLst>
          </p:cNvPr>
          <p:cNvCxnSpPr>
            <a:stCxn id="22" idx="3"/>
            <a:endCxn id="15" idx="1"/>
          </p:cNvCxnSpPr>
          <p:nvPr/>
        </p:nvCxnSpPr>
        <p:spPr>
          <a:xfrm>
            <a:off x="8888895" y="53943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9C3BEC-6C0A-1A41-A0DF-F089E257980B}"/>
              </a:ext>
            </a:extLst>
          </p:cNvPr>
          <p:cNvCxnSpPr>
            <a:stCxn id="19" idx="3"/>
            <a:endCxn id="22" idx="1"/>
          </p:cNvCxnSpPr>
          <p:nvPr/>
        </p:nvCxnSpPr>
        <p:spPr>
          <a:xfrm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D7D638B-EDDC-F644-9196-323B0CC52244}"/>
              </a:ext>
            </a:extLst>
          </p:cNvPr>
          <p:cNvCxnSpPr>
            <a:stCxn id="21" idx="3"/>
            <a:endCxn id="20" idx="1"/>
          </p:cNvCxnSpPr>
          <p:nvPr/>
        </p:nvCxnSpPr>
        <p:spPr>
          <a:xfrm flipV="1"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78C2ACC-343C-5840-B2CC-76BC6534D16D}"/>
              </a:ext>
            </a:extLst>
          </p:cNvPr>
          <p:cNvSpPr/>
          <p:nvPr/>
        </p:nvSpPr>
        <p:spPr>
          <a:xfrm>
            <a:off x="36310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5C169C-1CD5-BD47-8346-B23DEAFAF2D7}"/>
              </a:ext>
            </a:extLst>
          </p:cNvPr>
          <p:cNvSpPr txBox="1"/>
          <p:nvPr/>
        </p:nvSpPr>
        <p:spPr>
          <a:xfrm>
            <a:off x="35548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E7C8C5F-2E92-1540-BE26-B0DC245D6686}"/>
              </a:ext>
            </a:extLst>
          </p:cNvPr>
          <p:cNvSpPr txBox="1"/>
          <p:nvPr/>
        </p:nvSpPr>
        <p:spPr>
          <a:xfrm>
            <a:off x="93460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C5F94C1-4431-4043-8F23-D9D13C0C13F6}"/>
              </a:ext>
            </a:extLst>
          </p:cNvPr>
          <p:cNvCxnSpPr>
            <a:stCxn id="14" idx="3"/>
            <a:endCxn id="24" idx="1"/>
          </p:cNvCxnSpPr>
          <p:nvPr/>
        </p:nvCxnSpPr>
        <p:spPr>
          <a:xfrm flipV="1">
            <a:off x="4774095" y="30321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B2EFA2F-EC68-E745-8B37-17F0BD247B81}"/>
              </a:ext>
            </a:extLst>
          </p:cNvPr>
          <p:cNvCxnSpPr>
            <a:stCxn id="14" idx="3"/>
            <a:endCxn id="23" idx="1"/>
          </p:cNvCxnSpPr>
          <p:nvPr/>
        </p:nvCxnSpPr>
        <p:spPr>
          <a:xfrm>
            <a:off x="4774095" y="35655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48AEEDF-8A69-9243-AEDA-6B64F372F8E8}"/>
              </a:ext>
            </a:extLst>
          </p:cNvPr>
          <p:cNvCxnSpPr>
            <a:stCxn id="23" idx="0"/>
            <a:endCxn id="19" idx="2"/>
          </p:cNvCxnSpPr>
          <p:nvPr/>
        </p:nvCxnSpPr>
        <p:spPr>
          <a:xfrm flipV="1">
            <a:off x="5878995" y="37179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27FA2AE-FBAE-A749-8708-A8637F136893}"/>
              </a:ext>
            </a:extLst>
          </p:cNvPr>
          <p:cNvCxnSpPr>
            <a:stCxn id="24" idx="2"/>
            <a:endCxn id="19" idx="0"/>
          </p:cNvCxnSpPr>
          <p:nvPr/>
        </p:nvCxnSpPr>
        <p:spPr>
          <a:xfrm>
            <a:off x="5878995" y="31845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791D9FB-836F-9B43-8DDF-2F9AFCB9D701}"/>
              </a:ext>
            </a:extLst>
          </p:cNvPr>
          <p:cNvCxnSpPr>
            <a:stCxn id="13" idx="3"/>
            <a:endCxn id="26" idx="1"/>
          </p:cNvCxnSpPr>
          <p:nvPr/>
        </p:nvCxnSpPr>
        <p:spPr>
          <a:xfrm flipV="1">
            <a:off x="4774095" y="48609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6068580-A808-2445-BA22-4B7F091E45FE}"/>
              </a:ext>
            </a:extLst>
          </p:cNvPr>
          <p:cNvCxnSpPr>
            <a:stCxn id="13" idx="3"/>
            <a:endCxn id="25" idx="1"/>
          </p:cNvCxnSpPr>
          <p:nvPr/>
        </p:nvCxnSpPr>
        <p:spPr>
          <a:xfrm>
            <a:off x="4774095" y="53943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36F2582-B83A-A740-9A43-877CF868E641}"/>
              </a:ext>
            </a:extLst>
          </p:cNvPr>
          <p:cNvCxnSpPr>
            <a:stCxn id="25" idx="0"/>
            <a:endCxn id="21" idx="2"/>
          </p:cNvCxnSpPr>
          <p:nvPr/>
        </p:nvCxnSpPr>
        <p:spPr>
          <a:xfrm flipV="1">
            <a:off x="5878995" y="55467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2C5564B-E718-0247-8D19-7FD99A2AE32E}"/>
              </a:ext>
            </a:extLst>
          </p:cNvPr>
          <p:cNvCxnSpPr>
            <a:stCxn id="26" idx="2"/>
            <a:endCxn id="21" idx="0"/>
          </p:cNvCxnSpPr>
          <p:nvPr/>
        </p:nvCxnSpPr>
        <p:spPr>
          <a:xfrm>
            <a:off x="5878995" y="50133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5991D67-404D-E046-81A1-C6FAF2DBA2F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10069995" y="3717927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2896D5C-D322-3C4F-ADAA-49D3EFB992D9}"/>
              </a:ext>
            </a:extLst>
          </p:cNvPr>
          <p:cNvSpPr txBox="1"/>
          <p:nvPr/>
        </p:nvSpPr>
        <p:spPr>
          <a:xfrm>
            <a:off x="6831496" y="31083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C2EE31F-E42C-674F-B890-AC33FDD9E104}"/>
              </a:ext>
            </a:extLst>
          </p:cNvPr>
          <p:cNvSpPr txBox="1"/>
          <p:nvPr/>
        </p:nvSpPr>
        <p:spPr>
          <a:xfrm>
            <a:off x="6831496" y="49371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receive </a:t>
            </a:r>
            <a:r>
              <a:rPr lang="en-US" sz="1600" dirty="0"/>
              <a:t>buffer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5DB2B8-8C71-A246-AC64-D16FFDE863EC}"/>
              </a:ext>
            </a:extLst>
          </p:cNvPr>
          <p:cNvSpPr txBox="1"/>
          <p:nvPr/>
        </p:nvSpPr>
        <p:spPr>
          <a:xfrm>
            <a:off x="7067184" y="29576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8069D02-17DB-9C42-A486-782B61505A52}"/>
              </a:ext>
            </a:extLst>
          </p:cNvPr>
          <p:cNvSpPr txBox="1"/>
          <p:nvPr/>
        </p:nvSpPr>
        <p:spPr>
          <a:xfrm>
            <a:off x="8139271" y="3871697"/>
            <a:ext cx="1149674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/>
              <a:t>Static</a:t>
            </a:r>
          </a:p>
          <a:p>
            <a:pPr algn="ctr"/>
            <a:r>
              <a:rPr lang="en-US" b="1" dirty="0"/>
              <a:t>Allocation</a:t>
            </a:r>
          </a:p>
        </p:txBody>
      </p:sp>
      <p:sp>
        <p:nvSpPr>
          <p:cNvPr id="63" name="Slide Number Placeholder 3">
            <a:extLst>
              <a:ext uri="{FF2B5EF4-FFF2-40B4-BE49-F238E27FC236}">
                <a16:creationId xmlns:a16="http://schemas.microsoft.com/office/drawing/2014/main" id="{D9EE8BF2-47E4-8743-B933-B3DD09F6168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12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9968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8EEB8-BE03-3C46-A6D5-0E96F20B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Times New Roman" charset="0"/>
                <a:cs typeface="Times New Roman" charset="0"/>
              </a:rPr>
              <a:t>MR-MPI Implementation 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ED39-A07B-564A-8C8F-5414CB2DD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Allocation additional memory buffers for metadata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 </a:t>
            </a:r>
            <a:r>
              <a:rPr lang="en-US" sz="2800" i="1" dirty="0">
                <a:solidFill>
                  <a:schemeClr val="tx1"/>
                </a:solidFill>
              </a:rPr>
              <a:t>extra memory use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If in-memory buffer full </a:t>
            </a:r>
            <a:r>
              <a:rPr lang="en-US" sz="2800" dirty="0">
                <a:solidFill>
                  <a:schemeClr val="tx1"/>
                </a:solidFill>
                <a:sym typeface="Wingdings"/>
              </a:rPr>
              <a:t> S</a:t>
            </a:r>
            <a:r>
              <a:rPr lang="en-US" sz="2800" dirty="0">
                <a:solidFill>
                  <a:schemeClr val="tx1"/>
                </a:solidFill>
              </a:rPr>
              <a:t>pill data to the disk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i="1" dirty="0">
                <a:solidFill>
                  <a:schemeClr val="tx1"/>
                </a:solidFill>
              </a:rPr>
              <a:t>poor data management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5A547-BA95-6A4A-9206-1DE18277F163}"/>
              </a:ext>
            </a:extLst>
          </p:cNvPr>
          <p:cNvSpPr/>
          <p:nvPr/>
        </p:nvSpPr>
        <p:spPr>
          <a:xfrm>
            <a:off x="94222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E1DA2-43B4-794F-AC7C-4FF2B4FFC341}"/>
              </a:ext>
            </a:extLst>
          </p:cNvPr>
          <p:cNvSpPr txBox="1"/>
          <p:nvPr/>
        </p:nvSpPr>
        <p:spPr>
          <a:xfrm>
            <a:off x="5383696" y="49371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833A3-FE3B-3641-8C35-C94EF7044F6A}"/>
              </a:ext>
            </a:extLst>
          </p:cNvPr>
          <p:cNvSpPr txBox="1"/>
          <p:nvPr/>
        </p:nvSpPr>
        <p:spPr>
          <a:xfrm>
            <a:off x="5307496" y="31083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CAACBD-331F-0F42-83C5-5C2023C365C6}"/>
              </a:ext>
            </a:extLst>
          </p:cNvPr>
          <p:cNvSpPr/>
          <p:nvPr/>
        </p:nvSpPr>
        <p:spPr>
          <a:xfrm>
            <a:off x="6069495" y="3413127"/>
            <a:ext cx="152400" cy="3048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12AA3C-8026-2F49-B6EA-49352698E429}"/>
              </a:ext>
            </a:extLst>
          </p:cNvPr>
          <p:cNvSpPr/>
          <p:nvPr/>
        </p:nvSpPr>
        <p:spPr>
          <a:xfrm>
            <a:off x="5383695" y="3413127"/>
            <a:ext cx="6858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039C1D-9BDA-9943-802A-512A844A0A9A}"/>
              </a:ext>
            </a:extLst>
          </p:cNvPr>
          <p:cNvSpPr/>
          <p:nvPr/>
        </p:nvSpPr>
        <p:spPr>
          <a:xfrm>
            <a:off x="5383695" y="5241927"/>
            <a:ext cx="5334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141263-5452-5F4B-9C53-5C944BF0B7EE}"/>
              </a:ext>
            </a:extLst>
          </p:cNvPr>
          <p:cNvSpPr/>
          <p:nvPr/>
        </p:nvSpPr>
        <p:spPr>
          <a:xfrm>
            <a:off x="5917095" y="5241927"/>
            <a:ext cx="304800" cy="3048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EA2E37-80AC-EF4D-9273-6E1328CF6F03}"/>
              </a:ext>
            </a:extLst>
          </p:cNvPr>
          <p:cNvSpPr/>
          <p:nvPr/>
        </p:nvSpPr>
        <p:spPr>
          <a:xfrm>
            <a:off x="37834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4CDE05-2E40-8C4E-8152-7B3621FC0CFC}"/>
              </a:ext>
            </a:extLst>
          </p:cNvPr>
          <p:cNvSpPr/>
          <p:nvPr/>
        </p:nvSpPr>
        <p:spPr>
          <a:xfrm>
            <a:off x="37834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C72948-883B-C341-8198-73643E803811}"/>
              </a:ext>
            </a:extLst>
          </p:cNvPr>
          <p:cNvSpPr/>
          <p:nvPr/>
        </p:nvSpPr>
        <p:spPr>
          <a:xfrm>
            <a:off x="9574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3E0ED319-C137-2641-A6D0-3913297863DC}"/>
              </a:ext>
            </a:extLst>
          </p:cNvPr>
          <p:cNvSpPr/>
          <p:nvPr/>
        </p:nvSpPr>
        <p:spPr>
          <a:xfrm>
            <a:off x="94984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790BF9-5A8D-2147-B01C-657E3909166E}"/>
              </a:ext>
            </a:extLst>
          </p:cNvPr>
          <p:cNvSpPr/>
          <p:nvPr/>
        </p:nvSpPr>
        <p:spPr>
          <a:xfrm>
            <a:off x="9574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1D0225B0-A572-3047-851B-F6A0462215E7}"/>
              </a:ext>
            </a:extLst>
          </p:cNvPr>
          <p:cNvSpPr/>
          <p:nvPr/>
        </p:nvSpPr>
        <p:spPr>
          <a:xfrm>
            <a:off x="94984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514C47-2BF8-6C4B-A230-0B3A4B8157E1}"/>
              </a:ext>
            </a:extLst>
          </p:cNvPr>
          <p:cNvSpPr/>
          <p:nvPr/>
        </p:nvSpPr>
        <p:spPr>
          <a:xfrm>
            <a:off x="5383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2093A63-7DAD-D345-85C7-58BD4FF556B4}"/>
              </a:ext>
            </a:extLst>
          </p:cNvPr>
          <p:cNvSpPr/>
          <p:nvPr/>
        </p:nvSpPr>
        <p:spPr>
          <a:xfrm>
            <a:off x="6907695" y="34131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D79A3C-0D9A-5942-A274-A7305CDF299F}"/>
              </a:ext>
            </a:extLst>
          </p:cNvPr>
          <p:cNvSpPr/>
          <p:nvPr/>
        </p:nvSpPr>
        <p:spPr>
          <a:xfrm>
            <a:off x="5383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C0951D-31B7-9746-AD1E-88332F858737}"/>
              </a:ext>
            </a:extLst>
          </p:cNvPr>
          <p:cNvSpPr/>
          <p:nvPr/>
        </p:nvSpPr>
        <p:spPr>
          <a:xfrm>
            <a:off x="6907695" y="52419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D009C7-480D-E042-B5CC-E6802C7F9A08}"/>
              </a:ext>
            </a:extLst>
          </p:cNvPr>
          <p:cNvSpPr/>
          <p:nvPr/>
        </p:nvSpPr>
        <p:spPr>
          <a:xfrm>
            <a:off x="5383695" y="3946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9EC7DA-C268-DF4D-B380-83F97B0BD98A}"/>
              </a:ext>
            </a:extLst>
          </p:cNvPr>
          <p:cNvSpPr/>
          <p:nvPr/>
        </p:nvSpPr>
        <p:spPr>
          <a:xfrm>
            <a:off x="5383695" y="28797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1D8B14-1E98-E44E-8F6F-25D65EE73152}"/>
              </a:ext>
            </a:extLst>
          </p:cNvPr>
          <p:cNvSpPr/>
          <p:nvPr/>
        </p:nvSpPr>
        <p:spPr>
          <a:xfrm>
            <a:off x="5383695" y="57753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2EA1FA4-3AED-6F4D-93BE-3637C088306D}"/>
              </a:ext>
            </a:extLst>
          </p:cNvPr>
          <p:cNvSpPr/>
          <p:nvPr/>
        </p:nvSpPr>
        <p:spPr>
          <a:xfrm>
            <a:off x="5383695" y="4708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D924E79-1857-1448-ADCE-105845D9B5A8}"/>
              </a:ext>
            </a:extLst>
          </p:cNvPr>
          <p:cNvCxnSpPr/>
          <p:nvPr/>
        </p:nvCxnSpPr>
        <p:spPr>
          <a:xfrm>
            <a:off x="1990137" y="4556127"/>
            <a:ext cx="8991600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5CFA0C-16D5-7D46-9BDE-A413549CA20B}"/>
              </a:ext>
            </a:extLst>
          </p:cNvPr>
          <p:cNvSpPr txBox="1"/>
          <p:nvPr/>
        </p:nvSpPr>
        <p:spPr>
          <a:xfrm>
            <a:off x="2107095" y="342479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4D266D-8947-C54D-B7B5-2F29A8646296}"/>
              </a:ext>
            </a:extLst>
          </p:cNvPr>
          <p:cNvSpPr txBox="1"/>
          <p:nvPr/>
        </p:nvSpPr>
        <p:spPr>
          <a:xfrm>
            <a:off x="2107096" y="5253595"/>
            <a:ext cx="424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E3F0B4D-5C74-794E-BE52-B97EDF0FC0C4}"/>
              </a:ext>
            </a:extLst>
          </p:cNvPr>
          <p:cNvSpPr/>
          <p:nvPr/>
        </p:nvSpPr>
        <p:spPr>
          <a:xfrm>
            <a:off x="2640495" y="33369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851B49B-F622-BB4E-A102-8FBD6B029225}"/>
              </a:ext>
            </a:extLst>
          </p:cNvPr>
          <p:cNvCxnSpPr>
            <a:stCxn id="30" idx="6"/>
            <a:endCxn id="14" idx="1"/>
          </p:cNvCxnSpPr>
          <p:nvPr/>
        </p:nvCxnSpPr>
        <p:spPr>
          <a:xfrm>
            <a:off x="3402495" y="35622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B78CE4F7-CA2B-D045-8C89-2D9679A6A395}"/>
              </a:ext>
            </a:extLst>
          </p:cNvPr>
          <p:cNvSpPr/>
          <p:nvPr/>
        </p:nvSpPr>
        <p:spPr>
          <a:xfrm>
            <a:off x="2640495" y="51657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F4E03DF-8DFA-3242-839B-FD67C743D18D}"/>
              </a:ext>
            </a:extLst>
          </p:cNvPr>
          <p:cNvCxnSpPr/>
          <p:nvPr/>
        </p:nvCxnSpPr>
        <p:spPr>
          <a:xfrm>
            <a:off x="3402495" y="53910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AF27E85-B42B-734C-8D6C-0AFD8B43B8A7}"/>
              </a:ext>
            </a:extLst>
          </p:cNvPr>
          <p:cNvCxnSpPr>
            <a:stCxn id="14" idx="3"/>
            <a:endCxn id="19" idx="1"/>
          </p:cNvCxnSpPr>
          <p:nvPr/>
        </p:nvCxnSpPr>
        <p:spPr>
          <a:xfrm>
            <a:off x="4774095" y="35655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8B0C93F-BEB4-9946-88E3-46343CBCB034}"/>
              </a:ext>
            </a:extLst>
          </p:cNvPr>
          <p:cNvCxnSpPr>
            <a:stCxn id="19" idx="3"/>
          </p:cNvCxnSpPr>
          <p:nvPr/>
        </p:nvCxnSpPr>
        <p:spPr>
          <a:xfrm>
            <a:off x="6374295" y="35655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09D294D-3ED6-874F-A6B3-4FC81DB2CCB0}"/>
              </a:ext>
            </a:extLst>
          </p:cNvPr>
          <p:cNvCxnSpPr>
            <a:stCxn id="20" idx="3"/>
            <a:endCxn id="17" idx="1"/>
          </p:cNvCxnSpPr>
          <p:nvPr/>
        </p:nvCxnSpPr>
        <p:spPr>
          <a:xfrm>
            <a:off x="8888895" y="35655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n 36">
            <a:extLst>
              <a:ext uri="{FF2B5EF4-FFF2-40B4-BE49-F238E27FC236}">
                <a16:creationId xmlns:a16="http://schemas.microsoft.com/office/drawing/2014/main" id="{4DA3B441-F414-E44F-BEE4-FE5B29513AE4}"/>
              </a:ext>
            </a:extLst>
          </p:cNvPr>
          <p:cNvSpPr/>
          <p:nvPr/>
        </p:nvSpPr>
        <p:spPr>
          <a:xfrm>
            <a:off x="37072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DF53C9EF-347D-2E45-97ED-F86F4A10FA40}"/>
              </a:ext>
            </a:extLst>
          </p:cNvPr>
          <p:cNvSpPr/>
          <p:nvPr/>
        </p:nvSpPr>
        <p:spPr>
          <a:xfrm>
            <a:off x="37072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C782AC-3ACC-5C49-BAFF-505F433620BB}"/>
              </a:ext>
            </a:extLst>
          </p:cNvPr>
          <p:cNvCxnSpPr>
            <a:stCxn id="13" idx="3"/>
            <a:endCxn id="21" idx="1"/>
          </p:cNvCxnSpPr>
          <p:nvPr/>
        </p:nvCxnSpPr>
        <p:spPr>
          <a:xfrm>
            <a:off x="4774095" y="53943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D2618EB-CEBA-CD4B-9F3E-7109983BED05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6374295" y="53943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B849E44-844A-8B41-A62C-65E75E644B69}"/>
              </a:ext>
            </a:extLst>
          </p:cNvPr>
          <p:cNvCxnSpPr>
            <a:stCxn id="22" idx="3"/>
            <a:endCxn id="15" idx="1"/>
          </p:cNvCxnSpPr>
          <p:nvPr/>
        </p:nvCxnSpPr>
        <p:spPr>
          <a:xfrm>
            <a:off x="8888895" y="53943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9C3BEC-6C0A-1A41-A0DF-F089E257980B}"/>
              </a:ext>
            </a:extLst>
          </p:cNvPr>
          <p:cNvCxnSpPr>
            <a:stCxn id="19" idx="3"/>
            <a:endCxn id="22" idx="1"/>
          </p:cNvCxnSpPr>
          <p:nvPr/>
        </p:nvCxnSpPr>
        <p:spPr>
          <a:xfrm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D7D638B-EDDC-F644-9196-323B0CC52244}"/>
              </a:ext>
            </a:extLst>
          </p:cNvPr>
          <p:cNvCxnSpPr>
            <a:stCxn id="21" idx="3"/>
            <a:endCxn id="20" idx="1"/>
          </p:cNvCxnSpPr>
          <p:nvPr/>
        </p:nvCxnSpPr>
        <p:spPr>
          <a:xfrm flipV="1"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78C2ACC-343C-5840-B2CC-76BC6534D16D}"/>
              </a:ext>
            </a:extLst>
          </p:cNvPr>
          <p:cNvSpPr/>
          <p:nvPr/>
        </p:nvSpPr>
        <p:spPr>
          <a:xfrm>
            <a:off x="36310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5C169C-1CD5-BD47-8346-B23DEAFAF2D7}"/>
              </a:ext>
            </a:extLst>
          </p:cNvPr>
          <p:cNvSpPr txBox="1"/>
          <p:nvPr/>
        </p:nvSpPr>
        <p:spPr>
          <a:xfrm>
            <a:off x="35548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E7C8C5F-2E92-1540-BE26-B0DC245D6686}"/>
              </a:ext>
            </a:extLst>
          </p:cNvPr>
          <p:cNvSpPr txBox="1"/>
          <p:nvPr/>
        </p:nvSpPr>
        <p:spPr>
          <a:xfrm>
            <a:off x="93460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C5F94C1-4431-4043-8F23-D9D13C0C13F6}"/>
              </a:ext>
            </a:extLst>
          </p:cNvPr>
          <p:cNvCxnSpPr>
            <a:stCxn id="14" idx="3"/>
            <a:endCxn id="24" idx="1"/>
          </p:cNvCxnSpPr>
          <p:nvPr/>
        </p:nvCxnSpPr>
        <p:spPr>
          <a:xfrm flipV="1">
            <a:off x="4774095" y="30321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B2EFA2F-EC68-E745-8B37-17F0BD247B81}"/>
              </a:ext>
            </a:extLst>
          </p:cNvPr>
          <p:cNvCxnSpPr>
            <a:stCxn id="14" idx="3"/>
            <a:endCxn id="23" idx="1"/>
          </p:cNvCxnSpPr>
          <p:nvPr/>
        </p:nvCxnSpPr>
        <p:spPr>
          <a:xfrm>
            <a:off x="4774095" y="35655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48AEEDF-8A69-9243-AEDA-6B64F372F8E8}"/>
              </a:ext>
            </a:extLst>
          </p:cNvPr>
          <p:cNvCxnSpPr>
            <a:stCxn id="23" idx="0"/>
            <a:endCxn id="19" idx="2"/>
          </p:cNvCxnSpPr>
          <p:nvPr/>
        </p:nvCxnSpPr>
        <p:spPr>
          <a:xfrm flipV="1">
            <a:off x="5878995" y="37179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27FA2AE-FBAE-A749-8708-A8637F136893}"/>
              </a:ext>
            </a:extLst>
          </p:cNvPr>
          <p:cNvCxnSpPr>
            <a:stCxn id="24" idx="2"/>
            <a:endCxn id="19" idx="0"/>
          </p:cNvCxnSpPr>
          <p:nvPr/>
        </p:nvCxnSpPr>
        <p:spPr>
          <a:xfrm>
            <a:off x="5878995" y="31845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791D9FB-836F-9B43-8DDF-2F9AFCB9D701}"/>
              </a:ext>
            </a:extLst>
          </p:cNvPr>
          <p:cNvCxnSpPr>
            <a:stCxn id="13" idx="3"/>
            <a:endCxn id="26" idx="1"/>
          </p:cNvCxnSpPr>
          <p:nvPr/>
        </p:nvCxnSpPr>
        <p:spPr>
          <a:xfrm flipV="1">
            <a:off x="4774095" y="48609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6068580-A808-2445-BA22-4B7F091E45FE}"/>
              </a:ext>
            </a:extLst>
          </p:cNvPr>
          <p:cNvCxnSpPr>
            <a:stCxn id="13" idx="3"/>
            <a:endCxn id="25" idx="1"/>
          </p:cNvCxnSpPr>
          <p:nvPr/>
        </p:nvCxnSpPr>
        <p:spPr>
          <a:xfrm>
            <a:off x="4774095" y="53943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36F2582-B83A-A740-9A43-877CF868E641}"/>
              </a:ext>
            </a:extLst>
          </p:cNvPr>
          <p:cNvCxnSpPr>
            <a:stCxn id="25" idx="0"/>
            <a:endCxn id="21" idx="2"/>
          </p:cNvCxnSpPr>
          <p:nvPr/>
        </p:nvCxnSpPr>
        <p:spPr>
          <a:xfrm flipV="1">
            <a:off x="5878995" y="55467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2C5564B-E718-0247-8D19-7FD99A2AE32E}"/>
              </a:ext>
            </a:extLst>
          </p:cNvPr>
          <p:cNvCxnSpPr>
            <a:stCxn id="26" idx="2"/>
            <a:endCxn id="21" idx="0"/>
          </p:cNvCxnSpPr>
          <p:nvPr/>
        </p:nvCxnSpPr>
        <p:spPr>
          <a:xfrm>
            <a:off x="5878995" y="50133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5991D67-404D-E046-81A1-C6FAF2DBA2F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10069995" y="3717927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2896D5C-D322-3C4F-ADAA-49D3EFB992D9}"/>
              </a:ext>
            </a:extLst>
          </p:cNvPr>
          <p:cNvSpPr txBox="1"/>
          <p:nvPr/>
        </p:nvSpPr>
        <p:spPr>
          <a:xfrm>
            <a:off x="6831496" y="31083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C2EE31F-E42C-674F-B890-AC33FDD9E104}"/>
              </a:ext>
            </a:extLst>
          </p:cNvPr>
          <p:cNvSpPr txBox="1"/>
          <p:nvPr/>
        </p:nvSpPr>
        <p:spPr>
          <a:xfrm>
            <a:off x="6831496" y="49371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receive </a:t>
            </a:r>
            <a:r>
              <a:rPr lang="en-US" sz="1600" dirty="0"/>
              <a:t>buffer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5DB2B8-8C71-A246-AC64-D16FFDE863EC}"/>
              </a:ext>
            </a:extLst>
          </p:cNvPr>
          <p:cNvSpPr txBox="1"/>
          <p:nvPr/>
        </p:nvSpPr>
        <p:spPr>
          <a:xfrm>
            <a:off x="7067184" y="29576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8069D02-17DB-9C42-A486-782B61505A52}"/>
              </a:ext>
            </a:extLst>
          </p:cNvPr>
          <p:cNvSpPr txBox="1"/>
          <p:nvPr/>
        </p:nvSpPr>
        <p:spPr>
          <a:xfrm>
            <a:off x="8139271" y="3871697"/>
            <a:ext cx="1149674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/>
              <a:t>Static</a:t>
            </a:r>
          </a:p>
          <a:p>
            <a:pPr algn="ctr"/>
            <a:r>
              <a:rPr lang="en-US" b="1" dirty="0"/>
              <a:t>Allocation</a:t>
            </a:r>
          </a:p>
        </p:txBody>
      </p:sp>
      <p:sp>
        <p:nvSpPr>
          <p:cNvPr id="63" name="Slide Number Placeholder 3">
            <a:extLst>
              <a:ext uri="{FF2B5EF4-FFF2-40B4-BE49-F238E27FC236}">
                <a16:creationId xmlns:a16="http://schemas.microsoft.com/office/drawing/2014/main" id="{CC351EE4-12AC-9741-BDB7-E2A7CF77FC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13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0624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8EEB8-BE03-3C46-A6D5-0E96F20B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Times New Roman" charset="0"/>
                <a:cs typeface="Times New Roman" charset="0"/>
              </a:rPr>
              <a:t>MR-MPI Implementation 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ED39-A07B-564A-8C8F-5414CB2DD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Allocation additional memory buffers for metadata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 </a:t>
            </a:r>
            <a:r>
              <a:rPr lang="en-US" sz="2800" i="1" dirty="0">
                <a:solidFill>
                  <a:schemeClr val="tx1"/>
                </a:solidFill>
              </a:rPr>
              <a:t>extra memory use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If in-memory buffer full </a:t>
            </a:r>
            <a:r>
              <a:rPr lang="en-US" sz="2800" dirty="0">
                <a:solidFill>
                  <a:schemeClr val="tx1"/>
                </a:solidFill>
                <a:sym typeface="Wingdings"/>
              </a:rPr>
              <a:t> S</a:t>
            </a:r>
            <a:r>
              <a:rPr lang="en-US" sz="2800" dirty="0">
                <a:solidFill>
                  <a:schemeClr val="tx1"/>
                </a:solidFill>
              </a:rPr>
              <a:t>pill data to the disk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i="1" dirty="0">
                <a:solidFill>
                  <a:schemeClr val="tx1"/>
                </a:solidFill>
              </a:rPr>
              <a:t>poor data management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AECD88-437D-514B-BE28-96500F6A97DB}"/>
              </a:ext>
            </a:extLst>
          </p:cNvPr>
          <p:cNvSpPr/>
          <p:nvPr/>
        </p:nvSpPr>
        <p:spPr>
          <a:xfrm>
            <a:off x="6907695" y="3413127"/>
            <a:ext cx="12954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5A547-BA95-6A4A-9206-1DE18277F163}"/>
              </a:ext>
            </a:extLst>
          </p:cNvPr>
          <p:cNvSpPr/>
          <p:nvPr/>
        </p:nvSpPr>
        <p:spPr>
          <a:xfrm>
            <a:off x="94222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E1DA2-43B4-794F-AC7C-4FF2B4FFC341}"/>
              </a:ext>
            </a:extLst>
          </p:cNvPr>
          <p:cNvSpPr txBox="1"/>
          <p:nvPr/>
        </p:nvSpPr>
        <p:spPr>
          <a:xfrm>
            <a:off x="5383696" y="49371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833A3-FE3B-3641-8C35-C94EF7044F6A}"/>
              </a:ext>
            </a:extLst>
          </p:cNvPr>
          <p:cNvSpPr txBox="1"/>
          <p:nvPr/>
        </p:nvSpPr>
        <p:spPr>
          <a:xfrm>
            <a:off x="5307496" y="31083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EA2E37-80AC-EF4D-9273-6E1328CF6F03}"/>
              </a:ext>
            </a:extLst>
          </p:cNvPr>
          <p:cNvSpPr/>
          <p:nvPr/>
        </p:nvSpPr>
        <p:spPr>
          <a:xfrm>
            <a:off x="37834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4CDE05-2E40-8C4E-8152-7B3621FC0CFC}"/>
              </a:ext>
            </a:extLst>
          </p:cNvPr>
          <p:cNvSpPr/>
          <p:nvPr/>
        </p:nvSpPr>
        <p:spPr>
          <a:xfrm>
            <a:off x="37834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C72948-883B-C341-8198-73643E803811}"/>
              </a:ext>
            </a:extLst>
          </p:cNvPr>
          <p:cNvSpPr/>
          <p:nvPr/>
        </p:nvSpPr>
        <p:spPr>
          <a:xfrm>
            <a:off x="9574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3E0ED319-C137-2641-A6D0-3913297863DC}"/>
              </a:ext>
            </a:extLst>
          </p:cNvPr>
          <p:cNvSpPr/>
          <p:nvPr/>
        </p:nvSpPr>
        <p:spPr>
          <a:xfrm>
            <a:off x="94984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790BF9-5A8D-2147-B01C-657E3909166E}"/>
              </a:ext>
            </a:extLst>
          </p:cNvPr>
          <p:cNvSpPr/>
          <p:nvPr/>
        </p:nvSpPr>
        <p:spPr>
          <a:xfrm>
            <a:off x="9574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1D0225B0-A572-3047-851B-F6A0462215E7}"/>
              </a:ext>
            </a:extLst>
          </p:cNvPr>
          <p:cNvSpPr/>
          <p:nvPr/>
        </p:nvSpPr>
        <p:spPr>
          <a:xfrm>
            <a:off x="94984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514C47-2BF8-6C4B-A230-0B3A4B8157E1}"/>
              </a:ext>
            </a:extLst>
          </p:cNvPr>
          <p:cNvSpPr/>
          <p:nvPr/>
        </p:nvSpPr>
        <p:spPr>
          <a:xfrm>
            <a:off x="5383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2093A63-7DAD-D345-85C7-58BD4FF556B4}"/>
              </a:ext>
            </a:extLst>
          </p:cNvPr>
          <p:cNvSpPr/>
          <p:nvPr/>
        </p:nvSpPr>
        <p:spPr>
          <a:xfrm>
            <a:off x="6907695" y="34131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D79A3C-0D9A-5942-A274-A7305CDF299F}"/>
              </a:ext>
            </a:extLst>
          </p:cNvPr>
          <p:cNvSpPr/>
          <p:nvPr/>
        </p:nvSpPr>
        <p:spPr>
          <a:xfrm>
            <a:off x="5383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C0951D-31B7-9746-AD1E-88332F858737}"/>
              </a:ext>
            </a:extLst>
          </p:cNvPr>
          <p:cNvSpPr/>
          <p:nvPr/>
        </p:nvSpPr>
        <p:spPr>
          <a:xfrm>
            <a:off x="6907695" y="52419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D009C7-480D-E042-B5CC-E6802C7F9A08}"/>
              </a:ext>
            </a:extLst>
          </p:cNvPr>
          <p:cNvSpPr/>
          <p:nvPr/>
        </p:nvSpPr>
        <p:spPr>
          <a:xfrm>
            <a:off x="5383695" y="3946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9EC7DA-C268-DF4D-B380-83F97B0BD98A}"/>
              </a:ext>
            </a:extLst>
          </p:cNvPr>
          <p:cNvSpPr/>
          <p:nvPr/>
        </p:nvSpPr>
        <p:spPr>
          <a:xfrm>
            <a:off x="5383695" y="28797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1D8B14-1E98-E44E-8F6F-25D65EE73152}"/>
              </a:ext>
            </a:extLst>
          </p:cNvPr>
          <p:cNvSpPr/>
          <p:nvPr/>
        </p:nvSpPr>
        <p:spPr>
          <a:xfrm>
            <a:off x="5383695" y="57753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2EA1FA4-3AED-6F4D-93BE-3637C088306D}"/>
              </a:ext>
            </a:extLst>
          </p:cNvPr>
          <p:cNvSpPr/>
          <p:nvPr/>
        </p:nvSpPr>
        <p:spPr>
          <a:xfrm>
            <a:off x="5383695" y="4708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D924E79-1857-1448-ADCE-105845D9B5A8}"/>
              </a:ext>
            </a:extLst>
          </p:cNvPr>
          <p:cNvCxnSpPr/>
          <p:nvPr/>
        </p:nvCxnSpPr>
        <p:spPr>
          <a:xfrm>
            <a:off x="1990137" y="4556127"/>
            <a:ext cx="8991600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5CFA0C-16D5-7D46-9BDE-A413549CA20B}"/>
              </a:ext>
            </a:extLst>
          </p:cNvPr>
          <p:cNvSpPr txBox="1"/>
          <p:nvPr/>
        </p:nvSpPr>
        <p:spPr>
          <a:xfrm>
            <a:off x="2107095" y="342479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4D266D-8947-C54D-B7B5-2F29A8646296}"/>
              </a:ext>
            </a:extLst>
          </p:cNvPr>
          <p:cNvSpPr txBox="1"/>
          <p:nvPr/>
        </p:nvSpPr>
        <p:spPr>
          <a:xfrm>
            <a:off x="2107096" y="5253595"/>
            <a:ext cx="424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E3F0B4D-5C74-794E-BE52-B97EDF0FC0C4}"/>
              </a:ext>
            </a:extLst>
          </p:cNvPr>
          <p:cNvSpPr/>
          <p:nvPr/>
        </p:nvSpPr>
        <p:spPr>
          <a:xfrm>
            <a:off x="2640495" y="33369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851B49B-F622-BB4E-A102-8FBD6B029225}"/>
              </a:ext>
            </a:extLst>
          </p:cNvPr>
          <p:cNvCxnSpPr>
            <a:stCxn id="30" idx="6"/>
            <a:endCxn id="14" idx="1"/>
          </p:cNvCxnSpPr>
          <p:nvPr/>
        </p:nvCxnSpPr>
        <p:spPr>
          <a:xfrm>
            <a:off x="3402495" y="35622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B78CE4F7-CA2B-D045-8C89-2D9679A6A395}"/>
              </a:ext>
            </a:extLst>
          </p:cNvPr>
          <p:cNvSpPr/>
          <p:nvPr/>
        </p:nvSpPr>
        <p:spPr>
          <a:xfrm>
            <a:off x="2640495" y="51657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F4E03DF-8DFA-3242-839B-FD67C743D18D}"/>
              </a:ext>
            </a:extLst>
          </p:cNvPr>
          <p:cNvCxnSpPr/>
          <p:nvPr/>
        </p:nvCxnSpPr>
        <p:spPr>
          <a:xfrm>
            <a:off x="3402495" y="53910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AF27E85-B42B-734C-8D6C-0AFD8B43B8A7}"/>
              </a:ext>
            </a:extLst>
          </p:cNvPr>
          <p:cNvCxnSpPr>
            <a:stCxn id="14" idx="3"/>
            <a:endCxn id="19" idx="1"/>
          </p:cNvCxnSpPr>
          <p:nvPr/>
        </p:nvCxnSpPr>
        <p:spPr>
          <a:xfrm>
            <a:off x="4774095" y="35655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8B0C93F-BEB4-9946-88E3-46343CBCB034}"/>
              </a:ext>
            </a:extLst>
          </p:cNvPr>
          <p:cNvCxnSpPr>
            <a:stCxn id="19" idx="3"/>
          </p:cNvCxnSpPr>
          <p:nvPr/>
        </p:nvCxnSpPr>
        <p:spPr>
          <a:xfrm>
            <a:off x="6374295" y="35655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09D294D-3ED6-874F-A6B3-4FC81DB2CCB0}"/>
              </a:ext>
            </a:extLst>
          </p:cNvPr>
          <p:cNvCxnSpPr>
            <a:stCxn id="20" idx="3"/>
            <a:endCxn id="17" idx="1"/>
          </p:cNvCxnSpPr>
          <p:nvPr/>
        </p:nvCxnSpPr>
        <p:spPr>
          <a:xfrm>
            <a:off x="8888895" y="35655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n 36">
            <a:extLst>
              <a:ext uri="{FF2B5EF4-FFF2-40B4-BE49-F238E27FC236}">
                <a16:creationId xmlns:a16="http://schemas.microsoft.com/office/drawing/2014/main" id="{4DA3B441-F414-E44F-BEE4-FE5B29513AE4}"/>
              </a:ext>
            </a:extLst>
          </p:cNvPr>
          <p:cNvSpPr/>
          <p:nvPr/>
        </p:nvSpPr>
        <p:spPr>
          <a:xfrm>
            <a:off x="37072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DF53C9EF-347D-2E45-97ED-F86F4A10FA40}"/>
              </a:ext>
            </a:extLst>
          </p:cNvPr>
          <p:cNvSpPr/>
          <p:nvPr/>
        </p:nvSpPr>
        <p:spPr>
          <a:xfrm>
            <a:off x="37072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C782AC-3ACC-5C49-BAFF-505F433620BB}"/>
              </a:ext>
            </a:extLst>
          </p:cNvPr>
          <p:cNvCxnSpPr>
            <a:stCxn id="13" idx="3"/>
            <a:endCxn id="21" idx="1"/>
          </p:cNvCxnSpPr>
          <p:nvPr/>
        </p:nvCxnSpPr>
        <p:spPr>
          <a:xfrm>
            <a:off x="4774095" y="53943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D2618EB-CEBA-CD4B-9F3E-7109983BED05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6374295" y="53943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B849E44-844A-8B41-A62C-65E75E644B69}"/>
              </a:ext>
            </a:extLst>
          </p:cNvPr>
          <p:cNvCxnSpPr>
            <a:cxnSpLocks/>
            <a:stCxn id="22" idx="3"/>
            <a:endCxn id="15" idx="1"/>
          </p:cNvCxnSpPr>
          <p:nvPr/>
        </p:nvCxnSpPr>
        <p:spPr>
          <a:xfrm>
            <a:off x="8888895" y="53943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9C3BEC-6C0A-1A41-A0DF-F089E257980B}"/>
              </a:ext>
            </a:extLst>
          </p:cNvPr>
          <p:cNvCxnSpPr>
            <a:stCxn id="19" idx="3"/>
            <a:endCxn id="22" idx="1"/>
          </p:cNvCxnSpPr>
          <p:nvPr/>
        </p:nvCxnSpPr>
        <p:spPr>
          <a:xfrm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D7D638B-EDDC-F644-9196-323B0CC52244}"/>
              </a:ext>
            </a:extLst>
          </p:cNvPr>
          <p:cNvCxnSpPr>
            <a:stCxn id="21" idx="3"/>
            <a:endCxn id="20" idx="1"/>
          </p:cNvCxnSpPr>
          <p:nvPr/>
        </p:nvCxnSpPr>
        <p:spPr>
          <a:xfrm flipV="1"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78C2ACC-343C-5840-B2CC-76BC6534D16D}"/>
              </a:ext>
            </a:extLst>
          </p:cNvPr>
          <p:cNvSpPr/>
          <p:nvPr/>
        </p:nvSpPr>
        <p:spPr>
          <a:xfrm>
            <a:off x="36310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5C169C-1CD5-BD47-8346-B23DEAFAF2D7}"/>
              </a:ext>
            </a:extLst>
          </p:cNvPr>
          <p:cNvSpPr txBox="1"/>
          <p:nvPr/>
        </p:nvSpPr>
        <p:spPr>
          <a:xfrm>
            <a:off x="35548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E7C8C5F-2E92-1540-BE26-B0DC245D6686}"/>
              </a:ext>
            </a:extLst>
          </p:cNvPr>
          <p:cNvSpPr txBox="1"/>
          <p:nvPr/>
        </p:nvSpPr>
        <p:spPr>
          <a:xfrm>
            <a:off x="93460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C5F94C1-4431-4043-8F23-D9D13C0C13F6}"/>
              </a:ext>
            </a:extLst>
          </p:cNvPr>
          <p:cNvCxnSpPr>
            <a:stCxn id="14" idx="3"/>
            <a:endCxn id="24" idx="1"/>
          </p:cNvCxnSpPr>
          <p:nvPr/>
        </p:nvCxnSpPr>
        <p:spPr>
          <a:xfrm flipV="1">
            <a:off x="4774095" y="30321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B2EFA2F-EC68-E745-8B37-17F0BD247B81}"/>
              </a:ext>
            </a:extLst>
          </p:cNvPr>
          <p:cNvCxnSpPr>
            <a:stCxn id="14" idx="3"/>
            <a:endCxn id="23" idx="1"/>
          </p:cNvCxnSpPr>
          <p:nvPr/>
        </p:nvCxnSpPr>
        <p:spPr>
          <a:xfrm>
            <a:off x="4774095" y="35655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48AEEDF-8A69-9243-AEDA-6B64F372F8E8}"/>
              </a:ext>
            </a:extLst>
          </p:cNvPr>
          <p:cNvCxnSpPr>
            <a:stCxn id="23" idx="0"/>
            <a:endCxn id="19" idx="2"/>
          </p:cNvCxnSpPr>
          <p:nvPr/>
        </p:nvCxnSpPr>
        <p:spPr>
          <a:xfrm flipV="1">
            <a:off x="5878995" y="37179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27FA2AE-FBAE-A749-8708-A8637F136893}"/>
              </a:ext>
            </a:extLst>
          </p:cNvPr>
          <p:cNvCxnSpPr>
            <a:stCxn id="24" idx="2"/>
            <a:endCxn id="19" idx="0"/>
          </p:cNvCxnSpPr>
          <p:nvPr/>
        </p:nvCxnSpPr>
        <p:spPr>
          <a:xfrm>
            <a:off x="5878995" y="31845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791D9FB-836F-9B43-8DDF-2F9AFCB9D701}"/>
              </a:ext>
            </a:extLst>
          </p:cNvPr>
          <p:cNvCxnSpPr>
            <a:stCxn id="13" idx="3"/>
            <a:endCxn id="26" idx="1"/>
          </p:cNvCxnSpPr>
          <p:nvPr/>
        </p:nvCxnSpPr>
        <p:spPr>
          <a:xfrm flipV="1">
            <a:off x="4774095" y="48609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6068580-A808-2445-BA22-4B7F091E45FE}"/>
              </a:ext>
            </a:extLst>
          </p:cNvPr>
          <p:cNvCxnSpPr>
            <a:stCxn id="13" idx="3"/>
            <a:endCxn id="25" idx="1"/>
          </p:cNvCxnSpPr>
          <p:nvPr/>
        </p:nvCxnSpPr>
        <p:spPr>
          <a:xfrm>
            <a:off x="4774095" y="53943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36F2582-B83A-A740-9A43-877CF868E641}"/>
              </a:ext>
            </a:extLst>
          </p:cNvPr>
          <p:cNvCxnSpPr>
            <a:stCxn id="25" idx="0"/>
            <a:endCxn id="21" idx="2"/>
          </p:cNvCxnSpPr>
          <p:nvPr/>
        </p:nvCxnSpPr>
        <p:spPr>
          <a:xfrm flipV="1">
            <a:off x="5878995" y="55467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2C5564B-E718-0247-8D19-7FD99A2AE32E}"/>
              </a:ext>
            </a:extLst>
          </p:cNvPr>
          <p:cNvCxnSpPr>
            <a:stCxn id="26" idx="2"/>
            <a:endCxn id="21" idx="0"/>
          </p:cNvCxnSpPr>
          <p:nvPr/>
        </p:nvCxnSpPr>
        <p:spPr>
          <a:xfrm>
            <a:off x="5878995" y="50133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82364C5F-4895-1B42-97FF-08F8D0510CA7}"/>
              </a:ext>
            </a:extLst>
          </p:cNvPr>
          <p:cNvSpPr/>
          <p:nvPr/>
        </p:nvSpPr>
        <p:spPr>
          <a:xfrm>
            <a:off x="6907695" y="5241927"/>
            <a:ext cx="609600" cy="3048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2896D5C-D322-3C4F-ADAA-49D3EFB992D9}"/>
              </a:ext>
            </a:extLst>
          </p:cNvPr>
          <p:cNvSpPr txBox="1"/>
          <p:nvPr/>
        </p:nvSpPr>
        <p:spPr>
          <a:xfrm>
            <a:off x="6831496" y="31083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C2EE31F-E42C-674F-B890-AC33FDD9E104}"/>
              </a:ext>
            </a:extLst>
          </p:cNvPr>
          <p:cNvSpPr txBox="1"/>
          <p:nvPr/>
        </p:nvSpPr>
        <p:spPr>
          <a:xfrm>
            <a:off x="6831496" y="49371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receive </a:t>
            </a:r>
            <a:r>
              <a:rPr lang="en-US" sz="1600" dirty="0"/>
              <a:t>buffer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5DB2B8-8C71-A246-AC64-D16FFDE863EC}"/>
              </a:ext>
            </a:extLst>
          </p:cNvPr>
          <p:cNvSpPr txBox="1"/>
          <p:nvPr/>
        </p:nvSpPr>
        <p:spPr>
          <a:xfrm>
            <a:off x="7067184" y="29576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8069D02-17DB-9C42-A486-782B61505A52}"/>
              </a:ext>
            </a:extLst>
          </p:cNvPr>
          <p:cNvSpPr txBox="1"/>
          <p:nvPr/>
        </p:nvSpPr>
        <p:spPr>
          <a:xfrm>
            <a:off x="8139271" y="3871697"/>
            <a:ext cx="1149674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/>
              <a:t>Static</a:t>
            </a:r>
          </a:p>
          <a:p>
            <a:pPr algn="ctr"/>
            <a:r>
              <a:rPr lang="en-US" b="1" dirty="0"/>
              <a:t>Allocation</a:t>
            </a:r>
          </a:p>
        </p:txBody>
      </p:sp>
      <p:sp>
        <p:nvSpPr>
          <p:cNvPr id="63" name="Slide Number Placeholder 3">
            <a:extLst>
              <a:ext uri="{FF2B5EF4-FFF2-40B4-BE49-F238E27FC236}">
                <a16:creationId xmlns:a16="http://schemas.microsoft.com/office/drawing/2014/main" id="{68EEAFDD-22E0-104A-999E-8F53A1DB05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14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17531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8EEB8-BE03-3C46-A6D5-0E96F20B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Times New Roman" charset="0"/>
                <a:cs typeface="Times New Roman" charset="0"/>
              </a:rPr>
              <a:t>MR-MPI Implementation 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ED39-A07B-564A-8C8F-5414CB2DD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Allocation additional memory buffers for metadata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 </a:t>
            </a:r>
            <a:r>
              <a:rPr lang="en-US" sz="2800" i="1" dirty="0">
                <a:solidFill>
                  <a:schemeClr val="tx1"/>
                </a:solidFill>
              </a:rPr>
              <a:t>extra memory use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If in-memory buffer full </a:t>
            </a:r>
            <a:r>
              <a:rPr lang="en-US" sz="2800" dirty="0">
                <a:solidFill>
                  <a:schemeClr val="tx1"/>
                </a:solidFill>
                <a:sym typeface="Wingdings"/>
              </a:rPr>
              <a:t> S</a:t>
            </a:r>
            <a:r>
              <a:rPr lang="en-US" sz="2800" dirty="0">
                <a:solidFill>
                  <a:schemeClr val="tx1"/>
                </a:solidFill>
              </a:rPr>
              <a:t>pill data to the disk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i="1" dirty="0">
                <a:solidFill>
                  <a:schemeClr val="tx1"/>
                </a:solidFill>
              </a:rPr>
              <a:t>poor data management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1AECD88-437D-514B-BE28-96500F6A97DB}"/>
              </a:ext>
            </a:extLst>
          </p:cNvPr>
          <p:cNvSpPr/>
          <p:nvPr/>
        </p:nvSpPr>
        <p:spPr>
          <a:xfrm>
            <a:off x="9575205" y="3392483"/>
            <a:ext cx="12954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5A547-BA95-6A4A-9206-1DE18277F163}"/>
              </a:ext>
            </a:extLst>
          </p:cNvPr>
          <p:cNvSpPr/>
          <p:nvPr/>
        </p:nvSpPr>
        <p:spPr>
          <a:xfrm>
            <a:off x="94222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E1DA2-43B4-794F-AC7C-4FF2B4FFC341}"/>
              </a:ext>
            </a:extLst>
          </p:cNvPr>
          <p:cNvSpPr txBox="1"/>
          <p:nvPr/>
        </p:nvSpPr>
        <p:spPr>
          <a:xfrm>
            <a:off x="5383696" y="49371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833A3-FE3B-3641-8C35-C94EF7044F6A}"/>
              </a:ext>
            </a:extLst>
          </p:cNvPr>
          <p:cNvSpPr txBox="1"/>
          <p:nvPr/>
        </p:nvSpPr>
        <p:spPr>
          <a:xfrm>
            <a:off x="5307496" y="31083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EA2E37-80AC-EF4D-9273-6E1328CF6F03}"/>
              </a:ext>
            </a:extLst>
          </p:cNvPr>
          <p:cNvSpPr/>
          <p:nvPr/>
        </p:nvSpPr>
        <p:spPr>
          <a:xfrm>
            <a:off x="37834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4CDE05-2E40-8C4E-8152-7B3621FC0CFC}"/>
              </a:ext>
            </a:extLst>
          </p:cNvPr>
          <p:cNvSpPr/>
          <p:nvPr/>
        </p:nvSpPr>
        <p:spPr>
          <a:xfrm>
            <a:off x="37834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C72948-883B-C341-8198-73643E803811}"/>
              </a:ext>
            </a:extLst>
          </p:cNvPr>
          <p:cNvSpPr/>
          <p:nvPr/>
        </p:nvSpPr>
        <p:spPr>
          <a:xfrm>
            <a:off x="9574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3E0ED319-C137-2641-A6D0-3913297863DC}"/>
              </a:ext>
            </a:extLst>
          </p:cNvPr>
          <p:cNvSpPr/>
          <p:nvPr/>
        </p:nvSpPr>
        <p:spPr>
          <a:xfrm>
            <a:off x="94984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790BF9-5A8D-2147-B01C-657E3909166E}"/>
              </a:ext>
            </a:extLst>
          </p:cNvPr>
          <p:cNvSpPr/>
          <p:nvPr/>
        </p:nvSpPr>
        <p:spPr>
          <a:xfrm>
            <a:off x="9574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1D0225B0-A572-3047-851B-F6A0462215E7}"/>
              </a:ext>
            </a:extLst>
          </p:cNvPr>
          <p:cNvSpPr/>
          <p:nvPr/>
        </p:nvSpPr>
        <p:spPr>
          <a:xfrm>
            <a:off x="94984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514C47-2BF8-6C4B-A230-0B3A4B8157E1}"/>
              </a:ext>
            </a:extLst>
          </p:cNvPr>
          <p:cNvSpPr/>
          <p:nvPr/>
        </p:nvSpPr>
        <p:spPr>
          <a:xfrm>
            <a:off x="5383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2093A63-7DAD-D345-85C7-58BD4FF556B4}"/>
              </a:ext>
            </a:extLst>
          </p:cNvPr>
          <p:cNvSpPr/>
          <p:nvPr/>
        </p:nvSpPr>
        <p:spPr>
          <a:xfrm>
            <a:off x="6907695" y="34131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D79A3C-0D9A-5942-A274-A7305CDF299F}"/>
              </a:ext>
            </a:extLst>
          </p:cNvPr>
          <p:cNvSpPr/>
          <p:nvPr/>
        </p:nvSpPr>
        <p:spPr>
          <a:xfrm>
            <a:off x="5383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C0951D-31B7-9746-AD1E-88332F858737}"/>
              </a:ext>
            </a:extLst>
          </p:cNvPr>
          <p:cNvSpPr/>
          <p:nvPr/>
        </p:nvSpPr>
        <p:spPr>
          <a:xfrm>
            <a:off x="6907695" y="52419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D009C7-480D-E042-B5CC-E6802C7F9A08}"/>
              </a:ext>
            </a:extLst>
          </p:cNvPr>
          <p:cNvSpPr/>
          <p:nvPr/>
        </p:nvSpPr>
        <p:spPr>
          <a:xfrm>
            <a:off x="5383695" y="3946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9EC7DA-C268-DF4D-B380-83F97B0BD98A}"/>
              </a:ext>
            </a:extLst>
          </p:cNvPr>
          <p:cNvSpPr/>
          <p:nvPr/>
        </p:nvSpPr>
        <p:spPr>
          <a:xfrm>
            <a:off x="5383695" y="28797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1D8B14-1E98-E44E-8F6F-25D65EE73152}"/>
              </a:ext>
            </a:extLst>
          </p:cNvPr>
          <p:cNvSpPr/>
          <p:nvPr/>
        </p:nvSpPr>
        <p:spPr>
          <a:xfrm>
            <a:off x="5383695" y="57753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2EA1FA4-3AED-6F4D-93BE-3637C088306D}"/>
              </a:ext>
            </a:extLst>
          </p:cNvPr>
          <p:cNvSpPr/>
          <p:nvPr/>
        </p:nvSpPr>
        <p:spPr>
          <a:xfrm>
            <a:off x="5383695" y="4708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D924E79-1857-1448-ADCE-105845D9B5A8}"/>
              </a:ext>
            </a:extLst>
          </p:cNvPr>
          <p:cNvCxnSpPr/>
          <p:nvPr/>
        </p:nvCxnSpPr>
        <p:spPr>
          <a:xfrm>
            <a:off x="1990137" y="4556127"/>
            <a:ext cx="8991600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5CFA0C-16D5-7D46-9BDE-A413549CA20B}"/>
              </a:ext>
            </a:extLst>
          </p:cNvPr>
          <p:cNvSpPr txBox="1"/>
          <p:nvPr/>
        </p:nvSpPr>
        <p:spPr>
          <a:xfrm>
            <a:off x="2107095" y="342479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4D266D-8947-C54D-B7B5-2F29A8646296}"/>
              </a:ext>
            </a:extLst>
          </p:cNvPr>
          <p:cNvSpPr txBox="1"/>
          <p:nvPr/>
        </p:nvSpPr>
        <p:spPr>
          <a:xfrm>
            <a:off x="2107096" y="5253595"/>
            <a:ext cx="424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E3F0B4D-5C74-794E-BE52-B97EDF0FC0C4}"/>
              </a:ext>
            </a:extLst>
          </p:cNvPr>
          <p:cNvSpPr/>
          <p:nvPr/>
        </p:nvSpPr>
        <p:spPr>
          <a:xfrm>
            <a:off x="2640495" y="33369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851B49B-F622-BB4E-A102-8FBD6B029225}"/>
              </a:ext>
            </a:extLst>
          </p:cNvPr>
          <p:cNvCxnSpPr>
            <a:stCxn id="30" idx="6"/>
            <a:endCxn id="14" idx="1"/>
          </p:cNvCxnSpPr>
          <p:nvPr/>
        </p:nvCxnSpPr>
        <p:spPr>
          <a:xfrm>
            <a:off x="3402495" y="35622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B78CE4F7-CA2B-D045-8C89-2D9679A6A395}"/>
              </a:ext>
            </a:extLst>
          </p:cNvPr>
          <p:cNvSpPr/>
          <p:nvPr/>
        </p:nvSpPr>
        <p:spPr>
          <a:xfrm>
            <a:off x="2640495" y="51657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F4E03DF-8DFA-3242-839B-FD67C743D18D}"/>
              </a:ext>
            </a:extLst>
          </p:cNvPr>
          <p:cNvCxnSpPr/>
          <p:nvPr/>
        </p:nvCxnSpPr>
        <p:spPr>
          <a:xfrm>
            <a:off x="3402495" y="53910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AF27E85-B42B-734C-8D6C-0AFD8B43B8A7}"/>
              </a:ext>
            </a:extLst>
          </p:cNvPr>
          <p:cNvCxnSpPr>
            <a:stCxn id="14" idx="3"/>
            <a:endCxn id="19" idx="1"/>
          </p:cNvCxnSpPr>
          <p:nvPr/>
        </p:nvCxnSpPr>
        <p:spPr>
          <a:xfrm>
            <a:off x="4774095" y="35655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8B0C93F-BEB4-9946-88E3-46343CBCB034}"/>
              </a:ext>
            </a:extLst>
          </p:cNvPr>
          <p:cNvCxnSpPr>
            <a:stCxn id="19" idx="3"/>
          </p:cNvCxnSpPr>
          <p:nvPr/>
        </p:nvCxnSpPr>
        <p:spPr>
          <a:xfrm>
            <a:off x="6374295" y="35655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09D294D-3ED6-874F-A6B3-4FC81DB2CCB0}"/>
              </a:ext>
            </a:extLst>
          </p:cNvPr>
          <p:cNvCxnSpPr>
            <a:stCxn id="20" idx="3"/>
            <a:endCxn id="17" idx="1"/>
          </p:cNvCxnSpPr>
          <p:nvPr/>
        </p:nvCxnSpPr>
        <p:spPr>
          <a:xfrm>
            <a:off x="8888895" y="35655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n 36">
            <a:extLst>
              <a:ext uri="{FF2B5EF4-FFF2-40B4-BE49-F238E27FC236}">
                <a16:creationId xmlns:a16="http://schemas.microsoft.com/office/drawing/2014/main" id="{4DA3B441-F414-E44F-BEE4-FE5B29513AE4}"/>
              </a:ext>
            </a:extLst>
          </p:cNvPr>
          <p:cNvSpPr/>
          <p:nvPr/>
        </p:nvSpPr>
        <p:spPr>
          <a:xfrm>
            <a:off x="37072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DF53C9EF-347D-2E45-97ED-F86F4A10FA40}"/>
              </a:ext>
            </a:extLst>
          </p:cNvPr>
          <p:cNvSpPr/>
          <p:nvPr/>
        </p:nvSpPr>
        <p:spPr>
          <a:xfrm>
            <a:off x="37072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C782AC-3ACC-5C49-BAFF-505F433620BB}"/>
              </a:ext>
            </a:extLst>
          </p:cNvPr>
          <p:cNvCxnSpPr>
            <a:stCxn id="13" idx="3"/>
            <a:endCxn id="21" idx="1"/>
          </p:cNvCxnSpPr>
          <p:nvPr/>
        </p:nvCxnSpPr>
        <p:spPr>
          <a:xfrm>
            <a:off x="4774095" y="53943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D2618EB-CEBA-CD4B-9F3E-7109983BED05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6374295" y="53943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B849E44-844A-8B41-A62C-65E75E644B69}"/>
              </a:ext>
            </a:extLst>
          </p:cNvPr>
          <p:cNvCxnSpPr>
            <a:stCxn id="22" idx="3"/>
            <a:endCxn id="15" idx="1"/>
          </p:cNvCxnSpPr>
          <p:nvPr/>
        </p:nvCxnSpPr>
        <p:spPr>
          <a:xfrm>
            <a:off x="8888895" y="53943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9C3BEC-6C0A-1A41-A0DF-F089E257980B}"/>
              </a:ext>
            </a:extLst>
          </p:cNvPr>
          <p:cNvCxnSpPr>
            <a:stCxn id="19" idx="3"/>
            <a:endCxn id="22" idx="1"/>
          </p:cNvCxnSpPr>
          <p:nvPr/>
        </p:nvCxnSpPr>
        <p:spPr>
          <a:xfrm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D7D638B-EDDC-F644-9196-323B0CC52244}"/>
              </a:ext>
            </a:extLst>
          </p:cNvPr>
          <p:cNvCxnSpPr>
            <a:stCxn id="21" idx="3"/>
            <a:endCxn id="20" idx="1"/>
          </p:cNvCxnSpPr>
          <p:nvPr/>
        </p:nvCxnSpPr>
        <p:spPr>
          <a:xfrm flipV="1"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78C2ACC-343C-5840-B2CC-76BC6534D16D}"/>
              </a:ext>
            </a:extLst>
          </p:cNvPr>
          <p:cNvSpPr/>
          <p:nvPr/>
        </p:nvSpPr>
        <p:spPr>
          <a:xfrm>
            <a:off x="36310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5C169C-1CD5-BD47-8346-B23DEAFAF2D7}"/>
              </a:ext>
            </a:extLst>
          </p:cNvPr>
          <p:cNvSpPr txBox="1"/>
          <p:nvPr/>
        </p:nvSpPr>
        <p:spPr>
          <a:xfrm>
            <a:off x="35548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E7C8C5F-2E92-1540-BE26-B0DC245D6686}"/>
              </a:ext>
            </a:extLst>
          </p:cNvPr>
          <p:cNvSpPr txBox="1"/>
          <p:nvPr/>
        </p:nvSpPr>
        <p:spPr>
          <a:xfrm>
            <a:off x="93460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C5F94C1-4431-4043-8F23-D9D13C0C13F6}"/>
              </a:ext>
            </a:extLst>
          </p:cNvPr>
          <p:cNvCxnSpPr>
            <a:stCxn id="14" idx="3"/>
            <a:endCxn id="24" idx="1"/>
          </p:cNvCxnSpPr>
          <p:nvPr/>
        </p:nvCxnSpPr>
        <p:spPr>
          <a:xfrm flipV="1">
            <a:off x="4774095" y="30321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B2EFA2F-EC68-E745-8B37-17F0BD247B81}"/>
              </a:ext>
            </a:extLst>
          </p:cNvPr>
          <p:cNvCxnSpPr>
            <a:stCxn id="14" idx="3"/>
            <a:endCxn id="23" idx="1"/>
          </p:cNvCxnSpPr>
          <p:nvPr/>
        </p:nvCxnSpPr>
        <p:spPr>
          <a:xfrm>
            <a:off x="4774095" y="35655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48AEEDF-8A69-9243-AEDA-6B64F372F8E8}"/>
              </a:ext>
            </a:extLst>
          </p:cNvPr>
          <p:cNvCxnSpPr>
            <a:stCxn id="23" idx="0"/>
            <a:endCxn id="19" idx="2"/>
          </p:cNvCxnSpPr>
          <p:nvPr/>
        </p:nvCxnSpPr>
        <p:spPr>
          <a:xfrm flipV="1">
            <a:off x="5878995" y="37179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27FA2AE-FBAE-A749-8708-A8637F136893}"/>
              </a:ext>
            </a:extLst>
          </p:cNvPr>
          <p:cNvCxnSpPr>
            <a:stCxn id="24" idx="2"/>
            <a:endCxn id="19" idx="0"/>
          </p:cNvCxnSpPr>
          <p:nvPr/>
        </p:nvCxnSpPr>
        <p:spPr>
          <a:xfrm>
            <a:off x="5878995" y="31845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791D9FB-836F-9B43-8DDF-2F9AFCB9D701}"/>
              </a:ext>
            </a:extLst>
          </p:cNvPr>
          <p:cNvCxnSpPr>
            <a:stCxn id="13" idx="3"/>
            <a:endCxn id="26" idx="1"/>
          </p:cNvCxnSpPr>
          <p:nvPr/>
        </p:nvCxnSpPr>
        <p:spPr>
          <a:xfrm flipV="1">
            <a:off x="4774095" y="48609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6068580-A808-2445-BA22-4B7F091E45FE}"/>
              </a:ext>
            </a:extLst>
          </p:cNvPr>
          <p:cNvCxnSpPr>
            <a:stCxn id="13" idx="3"/>
            <a:endCxn id="25" idx="1"/>
          </p:cNvCxnSpPr>
          <p:nvPr/>
        </p:nvCxnSpPr>
        <p:spPr>
          <a:xfrm>
            <a:off x="4774095" y="53943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36F2582-B83A-A740-9A43-877CF868E641}"/>
              </a:ext>
            </a:extLst>
          </p:cNvPr>
          <p:cNvCxnSpPr>
            <a:stCxn id="25" idx="0"/>
            <a:endCxn id="21" idx="2"/>
          </p:cNvCxnSpPr>
          <p:nvPr/>
        </p:nvCxnSpPr>
        <p:spPr>
          <a:xfrm flipV="1">
            <a:off x="5878995" y="55467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2C5564B-E718-0247-8D19-7FD99A2AE32E}"/>
              </a:ext>
            </a:extLst>
          </p:cNvPr>
          <p:cNvCxnSpPr>
            <a:stCxn id="26" idx="2"/>
            <a:endCxn id="21" idx="0"/>
          </p:cNvCxnSpPr>
          <p:nvPr/>
        </p:nvCxnSpPr>
        <p:spPr>
          <a:xfrm>
            <a:off x="5878995" y="50133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82364C5F-4895-1B42-97FF-08F8D0510CA7}"/>
              </a:ext>
            </a:extLst>
          </p:cNvPr>
          <p:cNvSpPr/>
          <p:nvPr/>
        </p:nvSpPr>
        <p:spPr>
          <a:xfrm>
            <a:off x="9579134" y="5215053"/>
            <a:ext cx="609600" cy="3048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2896D5C-D322-3C4F-ADAA-49D3EFB992D9}"/>
              </a:ext>
            </a:extLst>
          </p:cNvPr>
          <p:cNvSpPr txBox="1"/>
          <p:nvPr/>
        </p:nvSpPr>
        <p:spPr>
          <a:xfrm>
            <a:off x="6831496" y="31083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C2EE31F-E42C-674F-B890-AC33FDD9E104}"/>
              </a:ext>
            </a:extLst>
          </p:cNvPr>
          <p:cNvSpPr txBox="1"/>
          <p:nvPr/>
        </p:nvSpPr>
        <p:spPr>
          <a:xfrm>
            <a:off x="6831496" y="49371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receive </a:t>
            </a:r>
            <a:r>
              <a:rPr lang="en-US" sz="1600" dirty="0"/>
              <a:t>buffer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5DB2B8-8C71-A246-AC64-D16FFDE863EC}"/>
              </a:ext>
            </a:extLst>
          </p:cNvPr>
          <p:cNvSpPr txBox="1"/>
          <p:nvPr/>
        </p:nvSpPr>
        <p:spPr>
          <a:xfrm>
            <a:off x="7067184" y="29576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8069D02-17DB-9C42-A486-782B61505A52}"/>
              </a:ext>
            </a:extLst>
          </p:cNvPr>
          <p:cNvSpPr txBox="1"/>
          <p:nvPr/>
        </p:nvSpPr>
        <p:spPr>
          <a:xfrm>
            <a:off x="8139271" y="3871697"/>
            <a:ext cx="1149674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/>
              <a:t>Static</a:t>
            </a:r>
          </a:p>
          <a:p>
            <a:pPr algn="ctr"/>
            <a:r>
              <a:rPr lang="en-US" b="1" dirty="0"/>
              <a:t>Allocation</a:t>
            </a:r>
          </a:p>
        </p:txBody>
      </p:sp>
      <p:sp>
        <p:nvSpPr>
          <p:cNvPr id="63" name="Slide Number Placeholder 3">
            <a:extLst>
              <a:ext uri="{FF2B5EF4-FFF2-40B4-BE49-F238E27FC236}">
                <a16:creationId xmlns:a16="http://schemas.microsoft.com/office/drawing/2014/main" id="{5C9A2133-D111-0B4F-92BE-9CB2B06F02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15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955374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8EEB8-BE03-3C46-A6D5-0E96F20B4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Times New Roman" charset="0"/>
                <a:cs typeface="Times New Roman" charset="0"/>
              </a:rPr>
              <a:t>MR-MPI Implementation 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4FED39-A07B-564A-8C8F-5414CB2DD2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Allocation additional memory buffers for metadata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 </a:t>
            </a:r>
            <a:r>
              <a:rPr lang="en-US" sz="2800" i="1" dirty="0">
                <a:solidFill>
                  <a:schemeClr val="tx1"/>
                </a:solidFill>
              </a:rPr>
              <a:t>extra memory use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If in-memory buffer full </a:t>
            </a:r>
            <a:r>
              <a:rPr lang="en-US" sz="2800" dirty="0">
                <a:solidFill>
                  <a:schemeClr val="tx1"/>
                </a:solidFill>
                <a:sym typeface="Wingdings"/>
              </a:rPr>
              <a:t> S</a:t>
            </a:r>
            <a:r>
              <a:rPr lang="en-US" sz="2800" dirty="0">
                <a:solidFill>
                  <a:schemeClr val="tx1"/>
                </a:solidFill>
              </a:rPr>
              <a:t>pill data to the disk </a:t>
            </a:r>
            <a:r>
              <a:rPr lang="en-US" sz="2800" dirty="0">
                <a:solidFill>
                  <a:schemeClr val="tx1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rgbClr val="FF0000"/>
                </a:solidFill>
              </a:rPr>
              <a:t>Cost: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i="1" dirty="0">
                <a:solidFill>
                  <a:schemeClr val="tx1"/>
                </a:solidFill>
              </a:rPr>
              <a:t>poor data management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405A547-BA95-6A4A-9206-1DE18277F163}"/>
              </a:ext>
            </a:extLst>
          </p:cNvPr>
          <p:cNvSpPr/>
          <p:nvPr/>
        </p:nvSpPr>
        <p:spPr>
          <a:xfrm>
            <a:off x="94222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7E1DA2-43B4-794F-AC7C-4FF2B4FFC341}"/>
              </a:ext>
            </a:extLst>
          </p:cNvPr>
          <p:cNvSpPr txBox="1"/>
          <p:nvPr/>
        </p:nvSpPr>
        <p:spPr>
          <a:xfrm>
            <a:off x="5383696" y="49371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7833A3-FE3B-3641-8C35-C94EF7044F6A}"/>
              </a:ext>
            </a:extLst>
          </p:cNvPr>
          <p:cNvSpPr txBox="1"/>
          <p:nvPr/>
        </p:nvSpPr>
        <p:spPr>
          <a:xfrm>
            <a:off x="5307496" y="3108327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EA2E37-80AC-EF4D-9273-6E1328CF6F03}"/>
              </a:ext>
            </a:extLst>
          </p:cNvPr>
          <p:cNvSpPr/>
          <p:nvPr/>
        </p:nvSpPr>
        <p:spPr>
          <a:xfrm>
            <a:off x="37834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4CDE05-2E40-8C4E-8152-7B3621FC0CFC}"/>
              </a:ext>
            </a:extLst>
          </p:cNvPr>
          <p:cNvSpPr/>
          <p:nvPr/>
        </p:nvSpPr>
        <p:spPr>
          <a:xfrm>
            <a:off x="37834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C72948-883B-C341-8198-73643E803811}"/>
              </a:ext>
            </a:extLst>
          </p:cNvPr>
          <p:cNvSpPr/>
          <p:nvPr/>
        </p:nvSpPr>
        <p:spPr>
          <a:xfrm>
            <a:off x="9574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3E0ED319-C137-2641-A6D0-3913297863DC}"/>
              </a:ext>
            </a:extLst>
          </p:cNvPr>
          <p:cNvSpPr/>
          <p:nvPr/>
        </p:nvSpPr>
        <p:spPr>
          <a:xfrm>
            <a:off x="94984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790BF9-5A8D-2147-B01C-657E3909166E}"/>
              </a:ext>
            </a:extLst>
          </p:cNvPr>
          <p:cNvSpPr/>
          <p:nvPr/>
        </p:nvSpPr>
        <p:spPr>
          <a:xfrm>
            <a:off x="9574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1D0225B0-A572-3047-851B-F6A0462215E7}"/>
              </a:ext>
            </a:extLst>
          </p:cNvPr>
          <p:cNvSpPr/>
          <p:nvPr/>
        </p:nvSpPr>
        <p:spPr>
          <a:xfrm>
            <a:off x="94984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514C47-2BF8-6C4B-A230-0B3A4B8157E1}"/>
              </a:ext>
            </a:extLst>
          </p:cNvPr>
          <p:cNvSpPr/>
          <p:nvPr/>
        </p:nvSpPr>
        <p:spPr>
          <a:xfrm>
            <a:off x="5383695" y="34131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2093A63-7DAD-D345-85C7-58BD4FF556B4}"/>
              </a:ext>
            </a:extLst>
          </p:cNvPr>
          <p:cNvSpPr/>
          <p:nvPr/>
        </p:nvSpPr>
        <p:spPr>
          <a:xfrm>
            <a:off x="6907695" y="34131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D79A3C-0D9A-5942-A274-A7305CDF299F}"/>
              </a:ext>
            </a:extLst>
          </p:cNvPr>
          <p:cNvSpPr/>
          <p:nvPr/>
        </p:nvSpPr>
        <p:spPr>
          <a:xfrm>
            <a:off x="5383695" y="52419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C0951D-31B7-9746-AD1E-88332F858737}"/>
              </a:ext>
            </a:extLst>
          </p:cNvPr>
          <p:cNvSpPr/>
          <p:nvPr/>
        </p:nvSpPr>
        <p:spPr>
          <a:xfrm>
            <a:off x="6907695" y="5241927"/>
            <a:ext cx="19812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3D009C7-480D-E042-B5CC-E6802C7F9A08}"/>
              </a:ext>
            </a:extLst>
          </p:cNvPr>
          <p:cNvSpPr/>
          <p:nvPr/>
        </p:nvSpPr>
        <p:spPr>
          <a:xfrm>
            <a:off x="5383695" y="3946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99EC7DA-C268-DF4D-B380-83F97B0BD98A}"/>
              </a:ext>
            </a:extLst>
          </p:cNvPr>
          <p:cNvSpPr/>
          <p:nvPr/>
        </p:nvSpPr>
        <p:spPr>
          <a:xfrm>
            <a:off x="5383695" y="28797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1D8B14-1E98-E44E-8F6F-25D65EE73152}"/>
              </a:ext>
            </a:extLst>
          </p:cNvPr>
          <p:cNvSpPr/>
          <p:nvPr/>
        </p:nvSpPr>
        <p:spPr>
          <a:xfrm>
            <a:off x="5383695" y="57753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2EA1FA4-3AED-6F4D-93BE-3637C088306D}"/>
              </a:ext>
            </a:extLst>
          </p:cNvPr>
          <p:cNvSpPr/>
          <p:nvPr/>
        </p:nvSpPr>
        <p:spPr>
          <a:xfrm>
            <a:off x="5383695" y="4708527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D924E79-1857-1448-ADCE-105845D9B5A8}"/>
              </a:ext>
            </a:extLst>
          </p:cNvPr>
          <p:cNvCxnSpPr/>
          <p:nvPr/>
        </p:nvCxnSpPr>
        <p:spPr>
          <a:xfrm>
            <a:off x="1990137" y="4556127"/>
            <a:ext cx="8991600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F5CFA0C-16D5-7D46-9BDE-A413549CA20B}"/>
              </a:ext>
            </a:extLst>
          </p:cNvPr>
          <p:cNvSpPr txBox="1"/>
          <p:nvPr/>
        </p:nvSpPr>
        <p:spPr>
          <a:xfrm>
            <a:off x="2107095" y="3424795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P0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4D266D-8947-C54D-B7B5-2F29A8646296}"/>
              </a:ext>
            </a:extLst>
          </p:cNvPr>
          <p:cNvSpPr txBox="1"/>
          <p:nvPr/>
        </p:nvSpPr>
        <p:spPr>
          <a:xfrm>
            <a:off x="2107096" y="5253595"/>
            <a:ext cx="424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P1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E3F0B4D-5C74-794E-BE52-B97EDF0FC0C4}"/>
              </a:ext>
            </a:extLst>
          </p:cNvPr>
          <p:cNvSpPr/>
          <p:nvPr/>
        </p:nvSpPr>
        <p:spPr>
          <a:xfrm>
            <a:off x="2640495" y="33369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851B49B-F622-BB4E-A102-8FBD6B029225}"/>
              </a:ext>
            </a:extLst>
          </p:cNvPr>
          <p:cNvCxnSpPr>
            <a:stCxn id="30" idx="6"/>
            <a:endCxn id="14" idx="1"/>
          </p:cNvCxnSpPr>
          <p:nvPr/>
        </p:nvCxnSpPr>
        <p:spPr>
          <a:xfrm>
            <a:off x="3402495" y="35622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B78CE4F7-CA2B-D045-8C89-2D9679A6A395}"/>
              </a:ext>
            </a:extLst>
          </p:cNvPr>
          <p:cNvSpPr/>
          <p:nvPr/>
        </p:nvSpPr>
        <p:spPr>
          <a:xfrm>
            <a:off x="2640495" y="5165728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F4E03DF-8DFA-3242-839B-FD67C743D18D}"/>
              </a:ext>
            </a:extLst>
          </p:cNvPr>
          <p:cNvCxnSpPr/>
          <p:nvPr/>
        </p:nvCxnSpPr>
        <p:spPr>
          <a:xfrm>
            <a:off x="3402495" y="5391021"/>
            <a:ext cx="3810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AF27E85-B42B-734C-8D6C-0AFD8B43B8A7}"/>
              </a:ext>
            </a:extLst>
          </p:cNvPr>
          <p:cNvCxnSpPr>
            <a:stCxn id="14" idx="3"/>
            <a:endCxn id="19" idx="1"/>
          </p:cNvCxnSpPr>
          <p:nvPr/>
        </p:nvCxnSpPr>
        <p:spPr>
          <a:xfrm>
            <a:off x="4774095" y="35655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8B0C93F-BEB4-9946-88E3-46343CBCB034}"/>
              </a:ext>
            </a:extLst>
          </p:cNvPr>
          <p:cNvCxnSpPr>
            <a:stCxn id="19" idx="3"/>
          </p:cNvCxnSpPr>
          <p:nvPr/>
        </p:nvCxnSpPr>
        <p:spPr>
          <a:xfrm>
            <a:off x="6374295" y="35655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09D294D-3ED6-874F-A6B3-4FC81DB2CCB0}"/>
              </a:ext>
            </a:extLst>
          </p:cNvPr>
          <p:cNvCxnSpPr>
            <a:stCxn id="20" idx="3"/>
            <a:endCxn id="17" idx="1"/>
          </p:cNvCxnSpPr>
          <p:nvPr/>
        </p:nvCxnSpPr>
        <p:spPr>
          <a:xfrm>
            <a:off x="8888895" y="35655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an 36">
            <a:extLst>
              <a:ext uri="{FF2B5EF4-FFF2-40B4-BE49-F238E27FC236}">
                <a16:creationId xmlns:a16="http://schemas.microsoft.com/office/drawing/2014/main" id="{4DA3B441-F414-E44F-BEE4-FE5B29513AE4}"/>
              </a:ext>
            </a:extLst>
          </p:cNvPr>
          <p:cNvSpPr/>
          <p:nvPr/>
        </p:nvSpPr>
        <p:spPr>
          <a:xfrm>
            <a:off x="3707295" y="37941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DF53C9EF-347D-2E45-97ED-F86F4A10FA40}"/>
              </a:ext>
            </a:extLst>
          </p:cNvPr>
          <p:cNvSpPr/>
          <p:nvPr/>
        </p:nvSpPr>
        <p:spPr>
          <a:xfrm>
            <a:off x="3707295" y="5622927"/>
            <a:ext cx="1143000" cy="609600"/>
          </a:xfrm>
          <a:prstGeom prst="ca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7C782AC-3ACC-5C49-BAFF-505F433620BB}"/>
              </a:ext>
            </a:extLst>
          </p:cNvPr>
          <p:cNvCxnSpPr>
            <a:stCxn id="13" idx="3"/>
            <a:endCxn id="21" idx="1"/>
          </p:cNvCxnSpPr>
          <p:nvPr/>
        </p:nvCxnSpPr>
        <p:spPr>
          <a:xfrm>
            <a:off x="4774095" y="5394327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D2618EB-CEBA-CD4B-9F3E-7109983BED05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6374295" y="5394327"/>
            <a:ext cx="533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EB849E44-844A-8B41-A62C-65E75E644B69}"/>
              </a:ext>
            </a:extLst>
          </p:cNvPr>
          <p:cNvCxnSpPr>
            <a:stCxn id="22" idx="3"/>
            <a:endCxn id="15" idx="1"/>
          </p:cNvCxnSpPr>
          <p:nvPr/>
        </p:nvCxnSpPr>
        <p:spPr>
          <a:xfrm>
            <a:off x="8888895" y="5394327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9C3BEC-6C0A-1A41-A0DF-F089E257980B}"/>
              </a:ext>
            </a:extLst>
          </p:cNvPr>
          <p:cNvCxnSpPr>
            <a:stCxn id="19" idx="3"/>
            <a:endCxn id="22" idx="1"/>
          </p:cNvCxnSpPr>
          <p:nvPr/>
        </p:nvCxnSpPr>
        <p:spPr>
          <a:xfrm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7D7D638B-EDDC-F644-9196-323B0CC52244}"/>
              </a:ext>
            </a:extLst>
          </p:cNvPr>
          <p:cNvCxnSpPr>
            <a:stCxn id="21" idx="3"/>
            <a:endCxn id="20" idx="1"/>
          </p:cNvCxnSpPr>
          <p:nvPr/>
        </p:nvCxnSpPr>
        <p:spPr>
          <a:xfrm flipV="1">
            <a:off x="6374295" y="3565527"/>
            <a:ext cx="533400" cy="18288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278C2ACC-343C-5840-B2CC-76BC6534D16D}"/>
              </a:ext>
            </a:extLst>
          </p:cNvPr>
          <p:cNvSpPr/>
          <p:nvPr/>
        </p:nvSpPr>
        <p:spPr>
          <a:xfrm>
            <a:off x="3631095" y="3260727"/>
            <a:ext cx="1295400" cy="30480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5C169C-1CD5-BD47-8346-B23DEAFAF2D7}"/>
              </a:ext>
            </a:extLst>
          </p:cNvPr>
          <p:cNvSpPr txBox="1"/>
          <p:nvPr/>
        </p:nvSpPr>
        <p:spPr>
          <a:xfrm>
            <a:off x="35548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E7C8C5F-2E92-1540-BE26-B0DC245D6686}"/>
              </a:ext>
            </a:extLst>
          </p:cNvPr>
          <p:cNvSpPr txBox="1"/>
          <p:nvPr/>
        </p:nvSpPr>
        <p:spPr>
          <a:xfrm>
            <a:off x="9346096" y="2879727"/>
            <a:ext cx="14495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staging area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C5F94C1-4431-4043-8F23-D9D13C0C13F6}"/>
              </a:ext>
            </a:extLst>
          </p:cNvPr>
          <p:cNvCxnSpPr>
            <a:stCxn id="14" idx="3"/>
            <a:endCxn id="24" idx="1"/>
          </p:cNvCxnSpPr>
          <p:nvPr/>
        </p:nvCxnSpPr>
        <p:spPr>
          <a:xfrm flipV="1">
            <a:off x="4774095" y="30321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BB2EFA2F-EC68-E745-8B37-17F0BD247B81}"/>
              </a:ext>
            </a:extLst>
          </p:cNvPr>
          <p:cNvCxnSpPr>
            <a:stCxn id="14" idx="3"/>
            <a:endCxn id="23" idx="1"/>
          </p:cNvCxnSpPr>
          <p:nvPr/>
        </p:nvCxnSpPr>
        <p:spPr>
          <a:xfrm>
            <a:off x="4774095" y="35655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F48AEEDF-8A69-9243-AEDA-6B64F372F8E8}"/>
              </a:ext>
            </a:extLst>
          </p:cNvPr>
          <p:cNvCxnSpPr>
            <a:stCxn id="23" idx="0"/>
            <a:endCxn id="19" idx="2"/>
          </p:cNvCxnSpPr>
          <p:nvPr/>
        </p:nvCxnSpPr>
        <p:spPr>
          <a:xfrm flipV="1">
            <a:off x="5878995" y="37179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E27FA2AE-FBAE-A749-8708-A8637F136893}"/>
              </a:ext>
            </a:extLst>
          </p:cNvPr>
          <p:cNvCxnSpPr>
            <a:stCxn id="24" idx="2"/>
            <a:endCxn id="19" idx="0"/>
          </p:cNvCxnSpPr>
          <p:nvPr/>
        </p:nvCxnSpPr>
        <p:spPr>
          <a:xfrm>
            <a:off x="5878995" y="31845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4791D9FB-836F-9B43-8DDF-2F9AFCB9D701}"/>
              </a:ext>
            </a:extLst>
          </p:cNvPr>
          <p:cNvCxnSpPr>
            <a:stCxn id="13" idx="3"/>
            <a:endCxn id="26" idx="1"/>
          </p:cNvCxnSpPr>
          <p:nvPr/>
        </p:nvCxnSpPr>
        <p:spPr>
          <a:xfrm flipV="1">
            <a:off x="4774095" y="48609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56068580-A808-2445-BA22-4B7F091E45FE}"/>
              </a:ext>
            </a:extLst>
          </p:cNvPr>
          <p:cNvCxnSpPr>
            <a:stCxn id="13" idx="3"/>
            <a:endCxn id="25" idx="1"/>
          </p:cNvCxnSpPr>
          <p:nvPr/>
        </p:nvCxnSpPr>
        <p:spPr>
          <a:xfrm>
            <a:off x="4774095" y="5394327"/>
            <a:ext cx="609600" cy="5334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36F2582-B83A-A740-9A43-877CF868E641}"/>
              </a:ext>
            </a:extLst>
          </p:cNvPr>
          <p:cNvCxnSpPr>
            <a:stCxn id="25" idx="0"/>
            <a:endCxn id="21" idx="2"/>
          </p:cNvCxnSpPr>
          <p:nvPr/>
        </p:nvCxnSpPr>
        <p:spPr>
          <a:xfrm flipV="1">
            <a:off x="5878995" y="55467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2C5564B-E718-0247-8D19-7FD99A2AE32E}"/>
              </a:ext>
            </a:extLst>
          </p:cNvPr>
          <p:cNvCxnSpPr>
            <a:stCxn id="26" idx="2"/>
            <a:endCxn id="21" idx="0"/>
          </p:cNvCxnSpPr>
          <p:nvPr/>
        </p:nvCxnSpPr>
        <p:spPr>
          <a:xfrm>
            <a:off x="5878995" y="5013327"/>
            <a:ext cx="0" cy="228600"/>
          </a:xfrm>
          <a:prstGeom prst="straightConnector1">
            <a:avLst/>
          </a:prstGeom>
          <a:ln w="1905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5991D67-404D-E046-81A1-C6FAF2DBA2F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10069995" y="3717927"/>
            <a:ext cx="0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5A3BBA0B-B35D-0545-AD8D-676C4BB90816}"/>
              </a:ext>
            </a:extLst>
          </p:cNvPr>
          <p:cNvSpPr/>
          <p:nvPr/>
        </p:nvSpPr>
        <p:spPr>
          <a:xfrm>
            <a:off x="9574695" y="4022727"/>
            <a:ext cx="9906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451456-1446-CF4C-AAE6-FFD81AA3760D}"/>
              </a:ext>
            </a:extLst>
          </p:cNvPr>
          <p:cNvSpPr/>
          <p:nvPr/>
        </p:nvSpPr>
        <p:spPr>
          <a:xfrm>
            <a:off x="9574695" y="3413127"/>
            <a:ext cx="304800" cy="304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2896D5C-D322-3C4F-ADAA-49D3EFB992D9}"/>
              </a:ext>
            </a:extLst>
          </p:cNvPr>
          <p:cNvSpPr txBox="1"/>
          <p:nvPr/>
        </p:nvSpPr>
        <p:spPr>
          <a:xfrm>
            <a:off x="6831496" y="31083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C2EE31F-E42C-674F-B890-AC33FDD9E104}"/>
              </a:ext>
            </a:extLst>
          </p:cNvPr>
          <p:cNvSpPr txBox="1"/>
          <p:nvPr/>
        </p:nvSpPr>
        <p:spPr>
          <a:xfrm>
            <a:off x="6831496" y="493712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/>
              <a:t>receive </a:t>
            </a:r>
            <a:r>
              <a:rPr lang="en-US" sz="1600" dirty="0"/>
              <a:t>buffer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5DB2B8-8C71-A246-AC64-D16FFDE863EC}"/>
              </a:ext>
            </a:extLst>
          </p:cNvPr>
          <p:cNvSpPr txBox="1"/>
          <p:nvPr/>
        </p:nvSpPr>
        <p:spPr>
          <a:xfrm>
            <a:off x="7067184" y="295769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8069D02-17DB-9C42-A486-782B61505A52}"/>
              </a:ext>
            </a:extLst>
          </p:cNvPr>
          <p:cNvSpPr txBox="1"/>
          <p:nvPr/>
        </p:nvSpPr>
        <p:spPr>
          <a:xfrm>
            <a:off x="8139271" y="3871697"/>
            <a:ext cx="1149674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/>
              <a:t>Static</a:t>
            </a:r>
          </a:p>
          <a:p>
            <a:pPr algn="ctr"/>
            <a:r>
              <a:rPr lang="en-US" b="1" dirty="0"/>
              <a:t>Allocation</a:t>
            </a:r>
          </a:p>
        </p:txBody>
      </p:sp>
      <p:sp>
        <p:nvSpPr>
          <p:cNvPr id="63" name="Slide Number Placeholder 3">
            <a:extLst>
              <a:ext uri="{FF2B5EF4-FFF2-40B4-BE49-F238E27FC236}">
                <a16:creationId xmlns:a16="http://schemas.microsoft.com/office/drawing/2014/main" id="{5002A9AB-71C0-D841-B2CB-83F5705097A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16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4945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BD249-98D8-574E-A6F2-A4627A1CC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a typeface="Times New Roman" charset="0"/>
                <a:cs typeface="Times New Roman" charset="0"/>
              </a:rPr>
              <a:t>Mimir</a:t>
            </a:r>
            <a:r>
              <a:rPr lang="en-US" dirty="0">
                <a:ea typeface="Times New Roman" charset="0"/>
                <a:cs typeface="Times New Roman" charset="0"/>
              </a:rPr>
              <a:t> Implementation 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F6D9ED-C518-554A-9D9A-2D162AF952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891539"/>
          </a:xfrm>
        </p:spPr>
        <p:txBody>
          <a:bodyPr/>
          <a:lstStyle/>
          <a:p>
            <a:r>
              <a:rPr lang="en-US" dirty="0"/>
              <a:t>Interleave operations: e.g., map interleaves with aggregate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396D354-B7DB-D642-9E3B-DB53214ABE25}"/>
              </a:ext>
            </a:extLst>
          </p:cNvPr>
          <p:cNvSpPr/>
          <p:nvPr/>
        </p:nvSpPr>
        <p:spPr>
          <a:xfrm>
            <a:off x="3810000" y="3500353"/>
            <a:ext cx="1524000" cy="37438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aggregate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B055F17-DE93-A84D-9944-B8370465237F}"/>
              </a:ext>
            </a:extLst>
          </p:cNvPr>
          <p:cNvSpPr/>
          <p:nvPr/>
        </p:nvSpPr>
        <p:spPr>
          <a:xfrm>
            <a:off x="2362200" y="3685603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FE420FD-414F-E846-8C7F-3EF056A6FCBA}"/>
              </a:ext>
            </a:extLst>
          </p:cNvPr>
          <p:cNvCxnSpPr/>
          <p:nvPr/>
        </p:nvCxnSpPr>
        <p:spPr>
          <a:xfrm>
            <a:off x="2133600" y="38380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D0253231-EF1D-0247-AED3-9FE879A1B88A}"/>
              </a:ext>
            </a:extLst>
          </p:cNvPr>
          <p:cNvSpPr/>
          <p:nvPr/>
        </p:nvSpPr>
        <p:spPr>
          <a:xfrm>
            <a:off x="2362200" y="4523803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A236D09-6E7F-5F4C-989A-81760D7046FD}"/>
              </a:ext>
            </a:extLst>
          </p:cNvPr>
          <p:cNvCxnSpPr/>
          <p:nvPr/>
        </p:nvCxnSpPr>
        <p:spPr>
          <a:xfrm>
            <a:off x="2133600" y="47524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C43829A7-196C-EC4D-A1A7-A73834A5B107}"/>
              </a:ext>
            </a:extLst>
          </p:cNvPr>
          <p:cNvSpPr/>
          <p:nvPr/>
        </p:nvSpPr>
        <p:spPr>
          <a:xfrm>
            <a:off x="2362200" y="5514403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C8A4913-94C3-2441-A6D7-BDE7F47810D3}"/>
              </a:ext>
            </a:extLst>
          </p:cNvPr>
          <p:cNvCxnSpPr/>
          <p:nvPr/>
        </p:nvCxnSpPr>
        <p:spPr>
          <a:xfrm>
            <a:off x="2133600" y="57430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04D544B-5561-794A-B7A2-16C342A9B135}"/>
              </a:ext>
            </a:extLst>
          </p:cNvPr>
          <p:cNvSpPr txBox="1"/>
          <p:nvPr/>
        </p:nvSpPr>
        <p:spPr>
          <a:xfrm>
            <a:off x="1676400" y="4981003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n-lt"/>
              </a:rPr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EF8E79-2A44-1A49-88D8-1194EE42E512}"/>
              </a:ext>
            </a:extLst>
          </p:cNvPr>
          <p:cNvSpPr txBox="1"/>
          <p:nvPr/>
        </p:nvSpPr>
        <p:spPr>
          <a:xfrm>
            <a:off x="1143000" y="3609403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+mn-lt"/>
              </a:rPr>
              <a:t>P0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98EB147-8D9D-F547-8272-5A9D0620C69C}"/>
              </a:ext>
            </a:extLst>
          </p:cNvPr>
          <p:cNvSpPr txBox="1"/>
          <p:nvPr/>
        </p:nvSpPr>
        <p:spPr>
          <a:xfrm>
            <a:off x="1165466" y="4523803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+mn-lt"/>
              </a:rPr>
              <a:t>P1</a:t>
            </a:r>
            <a:endParaRPr lang="en-US" sz="1400" dirty="0">
              <a:latin typeface="+mn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6B9606-713F-2640-9A73-939D9E2D18C6}"/>
              </a:ext>
            </a:extLst>
          </p:cNvPr>
          <p:cNvSpPr txBox="1"/>
          <p:nvPr/>
        </p:nvSpPr>
        <p:spPr>
          <a:xfrm>
            <a:off x="1165466" y="5514403"/>
            <a:ext cx="3717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+mn-lt"/>
              </a:rPr>
              <a:t>Pn</a:t>
            </a:r>
            <a:endParaRPr lang="en-US" sz="1400" dirty="0">
              <a:latin typeface="+mn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8EEC11-0D26-6B4E-83DF-E85DA93F1022}"/>
              </a:ext>
            </a:extLst>
          </p:cNvPr>
          <p:cNvSpPr txBox="1"/>
          <p:nvPr/>
        </p:nvSpPr>
        <p:spPr>
          <a:xfrm>
            <a:off x="3429000" y="5013853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n-lt"/>
              </a:rPr>
              <a:t>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142E2F-5948-294E-A7AF-F3BD09CEC35F}"/>
              </a:ext>
            </a:extLst>
          </p:cNvPr>
          <p:cNvSpPr txBox="1"/>
          <p:nvPr/>
        </p:nvSpPr>
        <p:spPr>
          <a:xfrm>
            <a:off x="5486400" y="5057203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n-lt"/>
              </a:rPr>
              <a:t>…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44EDBB4-E815-994E-96C2-5A5EFD8D2BF3}"/>
              </a:ext>
            </a:extLst>
          </p:cNvPr>
          <p:cNvCxnSpPr/>
          <p:nvPr/>
        </p:nvCxnSpPr>
        <p:spPr>
          <a:xfrm>
            <a:off x="3810000" y="3838003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07DD804-6D97-604A-840F-EB6C1F0118FA}"/>
              </a:ext>
            </a:extLst>
          </p:cNvPr>
          <p:cNvCxnSpPr/>
          <p:nvPr/>
        </p:nvCxnSpPr>
        <p:spPr>
          <a:xfrm flipV="1">
            <a:off x="3810000" y="3859678"/>
            <a:ext cx="1600200" cy="8927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643CFD6-224B-C940-BC25-753BD1730472}"/>
              </a:ext>
            </a:extLst>
          </p:cNvPr>
          <p:cNvCxnSpPr/>
          <p:nvPr/>
        </p:nvCxnSpPr>
        <p:spPr>
          <a:xfrm>
            <a:off x="3810000" y="5743003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662ECF75-F6EE-634F-B711-6560B14FE8C9}"/>
              </a:ext>
            </a:extLst>
          </p:cNvPr>
          <p:cNvSpPr/>
          <p:nvPr/>
        </p:nvSpPr>
        <p:spPr>
          <a:xfrm>
            <a:off x="6172200" y="3609403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convert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853621A-02F4-D74A-AE43-3FD8E5D4646A}"/>
              </a:ext>
            </a:extLst>
          </p:cNvPr>
          <p:cNvCxnSpPr/>
          <p:nvPr/>
        </p:nvCxnSpPr>
        <p:spPr>
          <a:xfrm>
            <a:off x="5943600" y="38380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6CD86908-DA08-6E4F-8E3A-2FF6C23748EC}"/>
              </a:ext>
            </a:extLst>
          </p:cNvPr>
          <p:cNvSpPr/>
          <p:nvPr/>
        </p:nvSpPr>
        <p:spPr>
          <a:xfrm>
            <a:off x="6172200" y="4523803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convert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0FDBDEE-4932-7C4F-99F6-1FC9F50EC999}"/>
              </a:ext>
            </a:extLst>
          </p:cNvPr>
          <p:cNvCxnSpPr/>
          <p:nvPr/>
        </p:nvCxnSpPr>
        <p:spPr>
          <a:xfrm>
            <a:off x="5943600" y="47524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74385B60-515F-7143-976F-5EC8EB480ED4}"/>
              </a:ext>
            </a:extLst>
          </p:cNvPr>
          <p:cNvSpPr/>
          <p:nvPr/>
        </p:nvSpPr>
        <p:spPr>
          <a:xfrm>
            <a:off x="6172200" y="5514403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convert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07765CA-FB36-564B-9F64-E4DECC9CE9DA}"/>
              </a:ext>
            </a:extLst>
          </p:cNvPr>
          <p:cNvCxnSpPr/>
          <p:nvPr/>
        </p:nvCxnSpPr>
        <p:spPr>
          <a:xfrm>
            <a:off x="5943600" y="57430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092EFB0-16D4-C841-8085-388EADCAA4CB}"/>
              </a:ext>
            </a:extLst>
          </p:cNvPr>
          <p:cNvCxnSpPr/>
          <p:nvPr/>
        </p:nvCxnSpPr>
        <p:spPr>
          <a:xfrm>
            <a:off x="7239000" y="38380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4A8FC11-A8EC-0D4A-BDAB-810C7991BAEE}"/>
              </a:ext>
            </a:extLst>
          </p:cNvPr>
          <p:cNvCxnSpPr/>
          <p:nvPr/>
        </p:nvCxnSpPr>
        <p:spPr>
          <a:xfrm>
            <a:off x="7239000" y="47524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8446D0B-F6B9-8F40-81D2-CD325EC90FD6}"/>
              </a:ext>
            </a:extLst>
          </p:cNvPr>
          <p:cNvCxnSpPr/>
          <p:nvPr/>
        </p:nvCxnSpPr>
        <p:spPr>
          <a:xfrm>
            <a:off x="7239000" y="57430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4979F4B-2132-4B40-8A52-391A6B54B720}"/>
              </a:ext>
            </a:extLst>
          </p:cNvPr>
          <p:cNvSpPr txBox="1"/>
          <p:nvPr/>
        </p:nvSpPr>
        <p:spPr>
          <a:xfrm>
            <a:off x="7543800" y="5013853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n-lt"/>
              </a:rPr>
              <a:t>…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8EF9925-F5A4-074D-80AA-1987095683E5}"/>
              </a:ext>
            </a:extLst>
          </p:cNvPr>
          <p:cNvCxnSpPr/>
          <p:nvPr/>
        </p:nvCxnSpPr>
        <p:spPr>
          <a:xfrm>
            <a:off x="8001000" y="379465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EBE7D47-A8D8-9F40-9A38-5C348BF49E42}"/>
              </a:ext>
            </a:extLst>
          </p:cNvPr>
          <p:cNvCxnSpPr/>
          <p:nvPr/>
        </p:nvCxnSpPr>
        <p:spPr>
          <a:xfrm>
            <a:off x="8001000" y="470905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1800BC2-5E66-AE47-8468-6E4492D7B8A1}"/>
              </a:ext>
            </a:extLst>
          </p:cNvPr>
          <p:cNvCxnSpPr/>
          <p:nvPr/>
        </p:nvCxnSpPr>
        <p:spPr>
          <a:xfrm>
            <a:off x="8001000" y="569965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8C708E04-286D-2343-8AE7-1C168D90EE2D}"/>
              </a:ext>
            </a:extLst>
          </p:cNvPr>
          <p:cNvSpPr/>
          <p:nvPr/>
        </p:nvSpPr>
        <p:spPr>
          <a:xfrm>
            <a:off x="8229600" y="3609403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FDC0E48-1F1C-9C41-9BE1-7EA08C1C398A}"/>
              </a:ext>
            </a:extLst>
          </p:cNvPr>
          <p:cNvSpPr/>
          <p:nvPr/>
        </p:nvSpPr>
        <p:spPr>
          <a:xfrm>
            <a:off x="8229600" y="4523803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8E45A67-6E21-894F-9094-15F2BD72A762}"/>
              </a:ext>
            </a:extLst>
          </p:cNvPr>
          <p:cNvSpPr/>
          <p:nvPr/>
        </p:nvSpPr>
        <p:spPr>
          <a:xfrm>
            <a:off x="8229600" y="5514403"/>
            <a:ext cx="10668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reduce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073C970-3022-F84B-8569-073D114C6574}"/>
              </a:ext>
            </a:extLst>
          </p:cNvPr>
          <p:cNvCxnSpPr/>
          <p:nvPr/>
        </p:nvCxnSpPr>
        <p:spPr>
          <a:xfrm>
            <a:off x="9296400" y="38380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6C7C5D4-0A71-CB4F-B638-F83325AD5B6F}"/>
              </a:ext>
            </a:extLst>
          </p:cNvPr>
          <p:cNvCxnSpPr/>
          <p:nvPr/>
        </p:nvCxnSpPr>
        <p:spPr>
          <a:xfrm>
            <a:off x="9296400" y="47524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4884764-A5C9-0048-892F-17430609428C}"/>
              </a:ext>
            </a:extLst>
          </p:cNvPr>
          <p:cNvCxnSpPr/>
          <p:nvPr/>
        </p:nvCxnSpPr>
        <p:spPr>
          <a:xfrm>
            <a:off x="9296400" y="5743003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6FA8261F-51AA-AD4A-B568-A1A23686781B}"/>
              </a:ext>
            </a:extLst>
          </p:cNvPr>
          <p:cNvSpPr txBox="1"/>
          <p:nvPr/>
        </p:nvSpPr>
        <p:spPr>
          <a:xfrm>
            <a:off x="9601200" y="5013853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+mn-lt"/>
              </a:rPr>
              <a:t>…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6DDC54D-1AC6-8641-9238-4DF59F89F0FB}"/>
              </a:ext>
            </a:extLst>
          </p:cNvPr>
          <p:cNvCxnSpPr/>
          <p:nvPr/>
        </p:nvCxnSpPr>
        <p:spPr>
          <a:xfrm>
            <a:off x="3810000" y="3816328"/>
            <a:ext cx="1600200" cy="9577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711C466-DE91-7346-80D7-D0B6FABD9471}"/>
              </a:ext>
            </a:extLst>
          </p:cNvPr>
          <p:cNvCxnSpPr/>
          <p:nvPr/>
        </p:nvCxnSpPr>
        <p:spPr>
          <a:xfrm>
            <a:off x="3810000" y="3816328"/>
            <a:ext cx="1600200" cy="1948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34B4BD80-7B7D-5B4D-AFA3-5A878654B9F7}"/>
              </a:ext>
            </a:extLst>
          </p:cNvPr>
          <p:cNvCxnSpPr/>
          <p:nvPr/>
        </p:nvCxnSpPr>
        <p:spPr>
          <a:xfrm>
            <a:off x="3810000" y="4730728"/>
            <a:ext cx="1600200" cy="43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7562414-70CE-D448-90FC-DA75E89AB996}"/>
              </a:ext>
            </a:extLst>
          </p:cNvPr>
          <p:cNvCxnSpPr/>
          <p:nvPr/>
        </p:nvCxnSpPr>
        <p:spPr>
          <a:xfrm>
            <a:off x="3810000" y="4730728"/>
            <a:ext cx="1600200" cy="10339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D7F1133D-843B-8B44-9675-C64CB0439AA0}"/>
              </a:ext>
            </a:extLst>
          </p:cNvPr>
          <p:cNvCxnSpPr/>
          <p:nvPr/>
        </p:nvCxnSpPr>
        <p:spPr>
          <a:xfrm flipV="1">
            <a:off x="3810000" y="4774078"/>
            <a:ext cx="1600200" cy="9472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ABD2F37A-E5B8-784C-8A8C-69A3D58F2537}"/>
              </a:ext>
            </a:extLst>
          </p:cNvPr>
          <p:cNvCxnSpPr/>
          <p:nvPr/>
        </p:nvCxnSpPr>
        <p:spPr>
          <a:xfrm flipV="1">
            <a:off x="3810000" y="3859678"/>
            <a:ext cx="1600200" cy="18616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2EAABEA3-4BDA-D44C-92E5-C865D40CB908}"/>
              </a:ext>
            </a:extLst>
          </p:cNvPr>
          <p:cNvSpPr/>
          <p:nvPr/>
        </p:nvSpPr>
        <p:spPr>
          <a:xfrm>
            <a:off x="1600200" y="3500353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D9F7269-473A-444E-8291-534296FB676D}"/>
              </a:ext>
            </a:extLst>
          </p:cNvPr>
          <p:cNvSpPr/>
          <p:nvPr/>
        </p:nvSpPr>
        <p:spPr>
          <a:xfrm>
            <a:off x="5334000" y="3500353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0C2B91-DF2D-6E44-B5B9-9388FC41906B}"/>
              </a:ext>
            </a:extLst>
          </p:cNvPr>
          <p:cNvSpPr/>
          <p:nvPr/>
        </p:nvSpPr>
        <p:spPr>
          <a:xfrm>
            <a:off x="7391400" y="3500353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A9639FF-C85C-FD46-B39E-AC4FF146FCCB}"/>
              </a:ext>
            </a:extLst>
          </p:cNvPr>
          <p:cNvSpPr/>
          <p:nvPr/>
        </p:nvSpPr>
        <p:spPr>
          <a:xfrm>
            <a:off x="9448800" y="3500353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C93F791-D505-6944-8462-639ABB2EDA78}"/>
              </a:ext>
            </a:extLst>
          </p:cNvPr>
          <p:cNvSpPr txBox="1"/>
          <p:nvPr/>
        </p:nvSpPr>
        <p:spPr>
          <a:xfrm>
            <a:off x="1600200" y="3062261"/>
            <a:ext cx="733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input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00DE8B4-62F3-B049-92F2-2AAF7F2BCF13}"/>
              </a:ext>
            </a:extLst>
          </p:cNvPr>
          <p:cNvSpPr txBox="1"/>
          <p:nvPr/>
        </p:nvSpPr>
        <p:spPr>
          <a:xfrm>
            <a:off x="2895600" y="2986061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&lt;</a:t>
            </a:r>
            <a:r>
              <a:rPr lang="en-US" sz="2000" err="1">
                <a:latin typeface="+mn-lt"/>
              </a:rPr>
              <a:t>key</a:t>
            </a:r>
            <a:r>
              <a:rPr lang="en-US" sz="2000">
                <a:latin typeface="+mn-lt"/>
              </a:rPr>
              <a:t>, value</a:t>
            </a:r>
            <a:r>
              <a:rPr lang="en-US" sz="2000" dirty="0">
                <a:latin typeface="+mn-lt"/>
              </a:rPr>
              <a:t>&gt;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86FF49C-8531-504B-BC7F-79EDCBB463C7}"/>
              </a:ext>
            </a:extLst>
          </p:cNvPr>
          <p:cNvSpPr txBox="1"/>
          <p:nvPr/>
        </p:nvSpPr>
        <p:spPr>
          <a:xfrm>
            <a:off x="5029200" y="2966951"/>
            <a:ext cx="14285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&lt;</a:t>
            </a:r>
            <a:r>
              <a:rPr lang="en-US" sz="2000" dirty="0" err="1">
                <a:latin typeface="+mn-lt"/>
              </a:rPr>
              <a:t>key,value</a:t>
            </a:r>
            <a:r>
              <a:rPr lang="en-US" sz="2000" dirty="0">
                <a:latin typeface="+mn-lt"/>
              </a:rPr>
              <a:t>&gt;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2CEDC9C-D1E6-6B4D-A235-04F783CA3A88}"/>
              </a:ext>
            </a:extLst>
          </p:cNvPr>
          <p:cNvSpPr txBox="1"/>
          <p:nvPr/>
        </p:nvSpPr>
        <p:spPr>
          <a:xfrm>
            <a:off x="7010400" y="2966951"/>
            <a:ext cx="19837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&lt;</a:t>
            </a:r>
            <a:r>
              <a:rPr lang="en-US" sz="2000" dirty="0" err="1">
                <a:latin typeface="+mn-lt"/>
              </a:rPr>
              <a:t>key,list</a:t>
            </a:r>
            <a:r>
              <a:rPr lang="en-US" sz="2000" dirty="0">
                <a:latin typeface="+mn-lt"/>
              </a:rPr>
              <a:t>&lt;value&gt;&gt;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36167AF-C265-FA47-B9AA-03DDDEEE935A}"/>
              </a:ext>
            </a:extLst>
          </p:cNvPr>
          <p:cNvSpPr txBox="1"/>
          <p:nvPr/>
        </p:nvSpPr>
        <p:spPr>
          <a:xfrm>
            <a:off x="9296400" y="3062261"/>
            <a:ext cx="8959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output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958517AE-4B0C-4249-BA0A-B6B17A08BA35}"/>
              </a:ext>
            </a:extLst>
          </p:cNvPr>
          <p:cNvSpPr/>
          <p:nvPr/>
        </p:nvSpPr>
        <p:spPr>
          <a:xfrm>
            <a:off x="1676400" y="36527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8960385-E750-1C46-9667-6B60A851A184}"/>
              </a:ext>
            </a:extLst>
          </p:cNvPr>
          <p:cNvSpPr/>
          <p:nvPr/>
        </p:nvSpPr>
        <p:spPr>
          <a:xfrm>
            <a:off x="1676400" y="45671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73DA904-DDAF-6245-9E6F-5FD50A1FE86F}"/>
              </a:ext>
            </a:extLst>
          </p:cNvPr>
          <p:cNvSpPr/>
          <p:nvPr/>
        </p:nvSpPr>
        <p:spPr>
          <a:xfrm>
            <a:off x="1676400" y="55577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FEE530-A671-AD4B-AFAF-B6327DC82E33}"/>
              </a:ext>
            </a:extLst>
          </p:cNvPr>
          <p:cNvSpPr/>
          <p:nvPr/>
        </p:nvSpPr>
        <p:spPr>
          <a:xfrm>
            <a:off x="5410200" y="36527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93708932-9593-E744-8446-D57E8349912B}"/>
              </a:ext>
            </a:extLst>
          </p:cNvPr>
          <p:cNvSpPr/>
          <p:nvPr/>
        </p:nvSpPr>
        <p:spPr>
          <a:xfrm>
            <a:off x="5410200" y="45671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BAE25F91-40EE-5747-A455-B0411B0980AF}"/>
              </a:ext>
            </a:extLst>
          </p:cNvPr>
          <p:cNvSpPr/>
          <p:nvPr/>
        </p:nvSpPr>
        <p:spPr>
          <a:xfrm>
            <a:off x="5410200" y="55577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2354E7C-4DA3-704B-AC89-04CD07F1FC19}"/>
              </a:ext>
            </a:extLst>
          </p:cNvPr>
          <p:cNvSpPr/>
          <p:nvPr/>
        </p:nvSpPr>
        <p:spPr>
          <a:xfrm>
            <a:off x="7467600" y="36527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D91C791-04CF-1745-97F7-70C0E42A9669}"/>
              </a:ext>
            </a:extLst>
          </p:cNvPr>
          <p:cNvSpPr/>
          <p:nvPr/>
        </p:nvSpPr>
        <p:spPr>
          <a:xfrm>
            <a:off x="7467600" y="45671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7E0FA2F-7301-A144-BFB3-1FA80765A3FB}"/>
              </a:ext>
            </a:extLst>
          </p:cNvPr>
          <p:cNvSpPr/>
          <p:nvPr/>
        </p:nvSpPr>
        <p:spPr>
          <a:xfrm>
            <a:off x="7467600" y="55577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674A4BD4-E17A-F742-86D4-9D216F421263}"/>
              </a:ext>
            </a:extLst>
          </p:cNvPr>
          <p:cNvSpPr/>
          <p:nvPr/>
        </p:nvSpPr>
        <p:spPr>
          <a:xfrm>
            <a:off x="9525000" y="36527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881E2119-0E37-1F47-8D8D-8408A6B1FE51}"/>
              </a:ext>
            </a:extLst>
          </p:cNvPr>
          <p:cNvSpPr/>
          <p:nvPr/>
        </p:nvSpPr>
        <p:spPr>
          <a:xfrm>
            <a:off x="9525000" y="45671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25BF107-A70F-0648-BB5B-727AF43A0739}"/>
              </a:ext>
            </a:extLst>
          </p:cNvPr>
          <p:cNvSpPr/>
          <p:nvPr/>
        </p:nvSpPr>
        <p:spPr>
          <a:xfrm>
            <a:off x="9525000" y="5557753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55556248-74D5-4441-A58E-5B5BE7346907}"/>
              </a:ext>
            </a:extLst>
          </p:cNvPr>
          <p:cNvSpPr txBox="1"/>
          <p:nvPr/>
        </p:nvSpPr>
        <p:spPr>
          <a:xfrm>
            <a:off x="7696200" y="6000307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FF0000"/>
                </a:solidFill>
                <a:latin typeface="+mn-lt"/>
              </a:rPr>
              <a:t>barrier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D1700E7-518C-6449-BA9E-69D10580A0DD}"/>
              </a:ext>
            </a:extLst>
          </p:cNvPr>
          <p:cNvSpPr txBox="1"/>
          <p:nvPr/>
        </p:nvSpPr>
        <p:spPr>
          <a:xfrm>
            <a:off x="8915400" y="6034061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FF0000"/>
                </a:solidFill>
                <a:latin typeface="+mn-lt"/>
              </a:rPr>
              <a:t>barrier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E716FC0A-A803-7B40-A1E0-510F9A7940D6}"/>
              </a:ext>
            </a:extLst>
          </p:cNvPr>
          <p:cNvCxnSpPr/>
          <p:nvPr/>
        </p:nvCxnSpPr>
        <p:spPr>
          <a:xfrm>
            <a:off x="3124200" y="3824261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39E42DB-2140-EF44-B567-43B58E4EED18}"/>
              </a:ext>
            </a:extLst>
          </p:cNvPr>
          <p:cNvCxnSpPr/>
          <p:nvPr/>
        </p:nvCxnSpPr>
        <p:spPr>
          <a:xfrm>
            <a:off x="3124200" y="4738661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450ABAD-7518-B544-B389-312FDEF52EAA}"/>
              </a:ext>
            </a:extLst>
          </p:cNvPr>
          <p:cNvCxnSpPr/>
          <p:nvPr/>
        </p:nvCxnSpPr>
        <p:spPr>
          <a:xfrm>
            <a:off x="3124200" y="5729261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FA6DC2AD-BE9B-D840-BB02-01231073F0CD}"/>
              </a:ext>
            </a:extLst>
          </p:cNvPr>
          <p:cNvSpPr txBox="1"/>
          <p:nvPr/>
        </p:nvSpPr>
        <p:spPr>
          <a:xfrm>
            <a:off x="3170268" y="2528861"/>
            <a:ext cx="12265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interleave</a:t>
            </a:r>
          </a:p>
        </p:txBody>
      </p:sp>
      <p:sp>
        <p:nvSpPr>
          <p:cNvPr id="74" name="Block Arc 73">
            <a:extLst>
              <a:ext uri="{FF2B5EF4-FFF2-40B4-BE49-F238E27FC236}">
                <a16:creationId xmlns:a16="http://schemas.microsoft.com/office/drawing/2014/main" id="{FC7559FA-31BC-3147-B82A-4ABE51689DA3}"/>
              </a:ext>
            </a:extLst>
          </p:cNvPr>
          <p:cNvSpPr/>
          <p:nvPr/>
        </p:nvSpPr>
        <p:spPr>
          <a:xfrm>
            <a:off x="2350806" y="2928971"/>
            <a:ext cx="2799544" cy="778856"/>
          </a:xfrm>
          <a:prstGeom prst="blockArc">
            <a:avLst>
              <a:gd name="adj1" fmla="val 10898706"/>
              <a:gd name="adj2" fmla="val 21428402"/>
              <a:gd name="adj3" fmla="val 10975"/>
            </a:avLst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25C030EC-E1E6-8846-9A07-DFECDB1A6FE8}"/>
              </a:ext>
            </a:extLst>
          </p:cNvPr>
          <p:cNvCxnSpPr/>
          <p:nvPr/>
        </p:nvCxnSpPr>
        <p:spPr>
          <a:xfrm>
            <a:off x="7696200" y="3367061"/>
            <a:ext cx="0" cy="29718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53ADE302-E401-6244-B74D-89AAFB8EA5F6}"/>
              </a:ext>
            </a:extLst>
          </p:cNvPr>
          <p:cNvCxnSpPr/>
          <p:nvPr/>
        </p:nvCxnSpPr>
        <p:spPr>
          <a:xfrm>
            <a:off x="5638800" y="3367061"/>
            <a:ext cx="0" cy="297180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BD12002A-7836-8542-A144-1114EB756AEB}"/>
              </a:ext>
            </a:extLst>
          </p:cNvPr>
          <p:cNvSpPr txBox="1"/>
          <p:nvPr/>
        </p:nvSpPr>
        <p:spPr>
          <a:xfrm>
            <a:off x="5638800" y="6000307"/>
            <a:ext cx="7697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rgbClr val="FF0000"/>
                </a:solidFill>
                <a:latin typeface="+mn-lt"/>
              </a:rPr>
              <a:t>barrier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1E67ACB-90C7-9148-9FE3-AF74864E2566}"/>
              </a:ext>
            </a:extLst>
          </p:cNvPr>
          <p:cNvCxnSpPr/>
          <p:nvPr/>
        </p:nvCxnSpPr>
        <p:spPr>
          <a:xfrm>
            <a:off x="9744399" y="3367061"/>
            <a:ext cx="9201" cy="2876490"/>
          </a:xfrm>
          <a:prstGeom prst="line">
            <a:avLst/>
          </a:prstGeom>
          <a:ln w="571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ectangle 78">
            <a:extLst>
              <a:ext uri="{FF2B5EF4-FFF2-40B4-BE49-F238E27FC236}">
                <a16:creationId xmlns:a16="http://schemas.microsoft.com/office/drawing/2014/main" id="{1F8B6A2D-62BE-7549-A03A-E42643213504}"/>
              </a:ext>
            </a:extLst>
          </p:cNvPr>
          <p:cNvSpPr/>
          <p:nvPr/>
        </p:nvSpPr>
        <p:spPr>
          <a:xfrm>
            <a:off x="2286000" y="2681261"/>
            <a:ext cx="3810000" cy="3657600"/>
          </a:xfrm>
          <a:prstGeom prst="rect">
            <a:avLst/>
          </a:prstGeom>
          <a:noFill/>
          <a:ln w="19050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80" name="Slide Number Placeholder 3">
            <a:extLst>
              <a:ext uri="{FF2B5EF4-FFF2-40B4-BE49-F238E27FC236}">
                <a16:creationId xmlns:a16="http://schemas.microsoft.com/office/drawing/2014/main" id="{A00BC450-B7D5-9F47-AD9D-155CC67B34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17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1B58AA42-0487-2945-AA47-CCAAC6B67D04}"/>
              </a:ext>
            </a:extLst>
          </p:cNvPr>
          <p:cNvSpPr txBox="1"/>
          <p:nvPr/>
        </p:nvSpPr>
        <p:spPr>
          <a:xfrm>
            <a:off x="2554958" y="6307833"/>
            <a:ext cx="9525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[1]</a:t>
            </a:r>
            <a:r>
              <a:rPr lang="en-US" sz="1600" b="1" i="1" dirty="0"/>
              <a:t> </a:t>
            </a:r>
            <a:r>
              <a:rPr lang="en-US" sz="1600" i="1" dirty="0"/>
              <a:t>T. Gao, Y. </a:t>
            </a:r>
            <a:r>
              <a:rPr lang="en-US" sz="1600" i="1" dirty="0" err="1"/>
              <a:t>Guo</a:t>
            </a:r>
            <a:r>
              <a:rPr lang="en-US" sz="1600" i="1" dirty="0"/>
              <a:t>, B. Zhang, P. </a:t>
            </a:r>
            <a:r>
              <a:rPr lang="en-US" sz="1600" i="1" dirty="0" err="1"/>
              <a:t>Cicotti</a:t>
            </a:r>
            <a:r>
              <a:rPr lang="en-US" sz="1600" i="1" dirty="0"/>
              <a:t>, Y. Lu, P. </a:t>
            </a:r>
            <a:r>
              <a:rPr lang="en-US" sz="1600" i="1" dirty="0" err="1"/>
              <a:t>Balaji</a:t>
            </a:r>
            <a:r>
              <a:rPr lang="en-US" sz="1600" i="1" dirty="0"/>
              <a:t>, and M. Taufer. </a:t>
            </a:r>
            <a:r>
              <a:rPr lang="en-US" sz="1600" i="1" dirty="0" err="1"/>
              <a:t>Mimir</a:t>
            </a:r>
            <a:r>
              <a:rPr lang="en-US" sz="1600" i="1" dirty="0"/>
              <a:t>: Memory-Efficient and Scalable MapReduce for Large Supercomputing Systems. In Proceedings of the IPDPS, 2017.</a:t>
            </a:r>
          </a:p>
        </p:txBody>
      </p:sp>
    </p:spTree>
    <p:extLst>
      <p:ext uri="{BB962C8B-B14F-4D97-AF65-F5344CB8AC3E}">
        <p14:creationId xmlns:p14="http://schemas.microsoft.com/office/powerpoint/2010/main" val="37827317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5B30-D0DB-0446-A1C6-EFD824AA3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Mimir</a:t>
            </a:r>
            <a:r>
              <a:rPr lang="en-US" dirty="0"/>
              <a:t> Implementation 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20588-0B7E-B940-9BBD-2FE7A4969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4637" y="1375539"/>
            <a:ext cx="10972800" cy="4525963"/>
          </a:xfrm>
        </p:spPr>
        <p:txBody>
          <a:bodyPr/>
          <a:lstStyle/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600" dirty="0">
                <a:ea typeface="ＭＳ Ｐゴシック" charset="0"/>
                <a:cs typeface="Geneva" pitchFamily="-65" charset="-128"/>
              </a:rPr>
              <a:t>Use send buffer as output of map directly </a:t>
            </a:r>
            <a:r>
              <a:rPr lang="en-US" sz="2600" dirty="0">
                <a:ea typeface="ＭＳ Ｐゴシック" charset="0"/>
                <a:cs typeface="Geneva" pitchFamily="-65" charset="-128"/>
                <a:sym typeface="Wingdings" pitchFamily="2" charset="2"/>
              </a:rPr>
              <a:t> </a:t>
            </a:r>
            <a:r>
              <a:rPr lang="en-US" sz="2600" i="1" dirty="0"/>
              <a:t>Benefit: avoid extra buffers usage</a:t>
            </a:r>
          </a:p>
          <a:p>
            <a:r>
              <a:rPr lang="en-US" sz="2600" dirty="0"/>
              <a:t>Use KV/KMV container as staging area </a:t>
            </a:r>
            <a:r>
              <a:rPr lang="en-US" sz="2600" dirty="0">
                <a:sym typeface="Wingdings" pitchFamily="2" charset="2"/>
              </a:rPr>
              <a:t> </a:t>
            </a:r>
            <a:r>
              <a:rPr lang="en-US" sz="2600" i="1" dirty="0"/>
              <a:t>Benefit: Dynamically allocate one or multiple pages</a:t>
            </a:r>
          </a:p>
          <a:p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27B194-98CE-724C-A5D0-6F10DBC6BF67}"/>
              </a:ext>
            </a:extLst>
          </p:cNvPr>
          <p:cNvCxnSpPr/>
          <p:nvPr/>
        </p:nvCxnSpPr>
        <p:spPr>
          <a:xfrm>
            <a:off x="1599898" y="4686074"/>
            <a:ext cx="6346825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375FD63-282E-9746-9CCF-AD699F90B5A9}"/>
              </a:ext>
            </a:extLst>
          </p:cNvPr>
          <p:cNvSpPr txBox="1"/>
          <p:nvPr/>
        </p:nvSpPr>
        <p:spPr>
          <a:xfrm>
            <a:off x="1877125" y="353886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1A2C3C8-AA38-C447-9978-98974708852F}"/>
              </a:ext>
            </a:extLst>
          </p:cNvPr>
          <p:cNvSpPr/>
          <p:nvPr/>
        </p:nvSpPr>
        <p:spPr>
          <a:xfrm>
            <a:off x="2410525" y="34510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ACC8DD0-4526-C745-8F70-FBEC550C2C3B}"/>
              </a:ext>
            </a:extLst>
          </p:cNvPr>
          <p:cNvSpPr/>
          <p:nvPr/>
        </p:nvSpPr>
        <p:spPr>
          <a:xfrm>
            <a:off x="2410525" y="54322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8EF6866-804A-EB4A-A5C7-593F67E0F60A}"/>
              </a:ext>
            </a:extLst>
          </p:cNvPr>
          <p:cNvSpPr/>
          <p:nvPr/>
        </p:nvSpPr>
        <p:spPr>
          <a:xfrm>
            <a:off x="6220525" y="3146199"/>
            <a:ext cx="1295400" cy="32004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BDB3AD-01CA-0F42-AAB5-47198C88EBFE}"/>
              </a:ext>
            </a:extLst>
          </p:cNvPr>
          <p:cNvSpPr txBox="1"/>
          <p:nvPr/>
        </p:nvSpPr>
        <p:spPr>
          <a:xfrm>
            <a:off x="6143292" y="2700667"/>
            <a:ext cx="138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 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047321-3A20-C74D-9C71-AC3CCAF7A202}"/>
              </a:ext>
            </a:extLst>
          </p:cNvPr>
          <p:cNvSpPr/>
          <p:nvPr/>
        </p:nvSpPr>
        <p:spPr>
          <a:xfrm>
            <a:off x="4163125" y="2917600"/>
            <a:ext cx="304800" cy="130925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A2F0B05-5B3F-7C4A-9A7E-E381258D233B}"/>
              </a:ext>
            </a:extLst>
          </p:cNvPr>
          <p:cNvCxnSpPr>
            <a:stCxn id="18" idx="6"/>
          </p:cNvCxnSpPr>
          <p:nvPr/>
        </p:nvCxnSpPr>
        <p:spPr>
          <a:xfrm>
            <a:off x="3172525" y="36762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E0FB92-E285-4241-AF4A-8CE95A8E7E6E}"/>
              </a:ext>
            </a:extLst>
          </p:cNvPr>
          <p:cNvCxnSpPr>
            <a:stCxn id="19" idx="6"/>
          </p:cNvCxnSpPr>
          <p:nvPr/>
        </p:nvCxnSpPr>
        <p:spPr>
          <a:xfrm>
            <a:off x="3172525" y="56574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B6F31A8A-1C35-B240-A1AC-E17C6A3C9547}"/>
              </a:ext>
            </a:extLst>
          </p:cNvPr>
          <p:cNvSpPr/>
          <p:nvPr/>
        </p:nvSpPr>
        <p:spPr>
          <a:xfrm>
            <a:off x="4163125" y="4853080"/>
            <a:ext cx="304800" cy="146367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EA35B7D-566A-214D-9974-794DBD580EBD}"/>
              </a:ext>
            </a:extLst>
          </p:cNvPr>
          <p:cNvCxnSpPr/>
          <p:nvPr/>
        </p:nvCxnSpPr>
        <p:spPr>
          <a:xfrm>
            <a:off x="4163125" y="3679599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64C479A-0683-1945-88EE-F6AC6CA57CC9}"/>
              </a:ext>
            </a:extLst>
          </p:cNvPr>
          <p:cNvCxnSpPr/>
          <p:nvPr/>
        </p:nvCxnSpPr>
        <p:spPr>
          <a:xfrm>
            <a:off x="4163125" y="5615079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4A629447-FFE9-E34E-9656-EC5E580AC4DF}"/>
              </a:ext>
            </a:extLst>
          </p:cNvPr>
          <p:cNvSpPr/>
          <p:nvPr/>
        </p:nvSpPr>
        <p:spPr>
          <a:xfrm>
            <a:off x="5229925" y="2917599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BCF1F64-3CF3-CF47-AEB6-9136A9B0E4E9}"/>
              </a:ext>
            </a:extLst>
          </p:cNvPr>
          <p:cNvSpPr/>
          <p:nvPr/>
        </p:nvSpPr>
        <p:spPr>
          <a:xfrm>
            <a:off x="5229925" y="4898799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D7EDC-7C49-0D41-9A76-0A4DBA6F2CEE}"/>
              </a:ext>
            </a:extLst>
          </p:cNvPr>
          <p:cNvSpPr/>
          <p:nvPr/>
        </p:nvSpPr>
        <p:spPr>
          <a:xfrm>
            <a:off x="6296725" y="3298599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EAFD89A-B5DE-8440-A959-D7E4ECDA4D6F}"/>
              </a:ext>
            </a:extLst>
          </p:cNvPr>
          <p:cNvSpPr/>
          <p:nvPr/>
        </p:nvSpPr>
        <p:spPr>
          <a:xfrm>
            <a:off x="6296725" y="5051199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BB53A9-563F-C241-A46E-2974182A085F}"/>
              </a:ext>
            </a:extLst>
          </p:cNvPr>
          <p:cNvCxnSpPr/>
          <p:nvPr/>
        </p:nvCxnSpPr>
        <p:spPr>
          <a:xfrm>
            <a:off x="5534725" y="56607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69ACA42-8AAA-5A40-896D-5E43FCB00572}"/>
              </a:ext>
            </a:extLst>
          </p:cNvPr>
          <p:cNvCxnSpPr/>
          <p:nvPr/>
        </p:nvCxnSpPr>
        <p:spPr>
          <a:xfrm>
            <a:off x="5534725" y="37557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8E509A6-5418-0547-AA47-1D4D0276352E}"/>
              </a:ext>
            </a:extLst>
          </p:cNvPr>
          <p:cNvCxnSpPr/>
          <p:nvPr/>
        </p:nvCxnSpPr>
        <p:spPr>
          <a:xfrm>
            <a:off x="4467925" y="3298599"/>
            <a:ext cx="762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EE6B955-0672-B742-8E72-54C8798DC39A}"/>
              </a:ext>
            </a:extLst>
          </p:cNvPr>
          <p:cNvCxnSpPr>
            <a:cxnSpLocks/>
          </p:cNvCxnSpPr>
          <p:nvPr/>
        </p:nvCxnSpPr>
        <p:spPr>
          <a:xfrm>
            <a:off x="4467925" y="4060600"/>
            <a:ext cx="720366" cy="133865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AFE5BCA-8E19-1941-BF10-65DB8DBF2DEE}"/>
              </a:ext>
            </a:extLst>
          </p:cNvPr>
          <p:cNvCxnSpPr>
            <a:cxnSpLocks/>
          </p:cNvCxnSpPr>
          <p:nvPr/>
        </p:nvCxnSpPr>
        <p:spPr>
          <a:xfrm flipV="1">
            <a:off x="4448433" y="3755799"/>
            <a:ext cx="781493" cy="161186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5D5084B-4639-FD4B-8F70-3F6EF1A1C1F9}"/>
              </a:ext>
            </a:extLst>
          </p:cNvPr>
          <p:cNvCxnSpPr/>
          <p:nvPr/>
        </p:nvCxnSpPr>
        <p:spPr>
          <a:xfrm>
            <a:off x="4544125" y="61179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612D037-D073-9B4E-BD5B-92C407684CE2}"/>
              </a:ext>
            </a:extLst>
          </p:cNvPr>
          <p:cNvSpPr txBox="1"/>
          <p:nvPr/>
        </p:nvSpPr>
        <p:spPr>
          <a:xfrm>
            <a:off x="2985947" y="2925675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B1AE476-6DA1-C744-A4B2-74E2733890A3}"/>
              </a:ext>
            </a:extLst>
          </p:cNvPr>
          <p:cNvSpPr txBox="1"/>
          <p:nvPr/>
        </p:nvSpPr>
        <p:spPr>
          <a:xfrm>
            <a:off x="4720254" y="262446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F9CDE23-BF93-F54D-88AF-5A2A5A0AF2E6}"/>
              </a:ext>
            </a:extLst>
          </p:cNvPr>
          <p:cNvSpPr txBox="1"/>
          <p:nvPr/>
        </p:nvSpPr>
        <p:spPr>
          <a:xfrm>
            <a:off x="2554958" y="6307833"/>
            <a:ext cx="9525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[1]</a:t>
            </a:r>
            <a:r>
              <a:rPr lang="en-US" sz="1600" b="1" i="1" dirty="0"/>
              <a:t> </a:t>
            </a:r>
            <a:r>
              <a:rPr lang="en-US" sz="1600" i="1" dirty="0"/>
              <a:t>T. Gao, Y. </a:t>
            </a:r>
            <a:r>
              <a:rPr lang="en-US" sz="1600" i="1" dirty="0" err="1"/>
              <a:t>Guo</a:t>
            </a:r>
            <a:r>
              <a:rPr lang="en-US" sz="1600" i="1" dirty="0"/>
              <a:t>, B. Zhang, P. </a:t>
            </a:r>
            <a:r>
              <a:rPr lang="en-US" sz="1600" i="1" dirty="0" err="1"/>
              <a:t>Cicotti</a:t>
            </a:r>
            <a:r>
              <a:rPr lang="en-US" sz="1600" i="1" dirty="0"/>
              <a:t>, Y. Lu, P. </a:t>
            </a:r>
            <a:r>
              <a:rPr lang="en-US" sz="1600" i="1" dirty="0" err="1"/>
              <a:t>Balaji</a:t>
            </a:r>
            <a:r>
              <a:rPr lang="en-US" sz="1600" i="1" dirty="0"/>
              <a:t>, and M. Taufer. </a:t>
            </a:r>
            <a:r>
              <a:rPr lang="en-US" sz="1600" i="1" dirty="0" err="1"/>
              <a:t>Mimir</a:t>
            </a:r>
            <a:r>
              <a:rPr lang="en-US" sz="1600" i="1" dirty="0"/>
              <a:t>: Memory-Efficient and Scalable MapReduce for Large Supercomputing Systems. In Proceedings of the IPDPS, 2017.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C1DBFA44-3B2C-6141-BE2F-6029F5F373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18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79983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5B30-D0DB-0446-A1C6-EFD824AA3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Mimir</a:t>
            </a:r>
            <a:r>
              <a:rPr lang="en-US" dirty="0"/>
              <a:t> Implementation 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20588-0B7E-B940-9BBD-2FE7A4969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74157" y="1356822"/>
            <a:ext cx="10972800" cy="4525963"/>
          </a:xfrm>
        </p:spPr>
        <p:txBody>
          <a:bodyPr/>
          <a:lstStyle/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600" dirty="0">
                <a:ea typeface="ＭＳ Ｐゴシック" charset="0"/>
                <a:cs typeface="Geneva" pitchFamily="-65" charset="-128"/>
              </a:rPr>
              <a:t>Use send buffer as output of map directly </a:t>
            </a:r>
            <a:r>
              <a:rPr lang="en-US" sz="2600" dirty="0">
                <a:ea typeface="ＭＳ Ｐゴシック" charset="0"/>
                <a:cs typeface="Geneva" pitchFamily="-65" charset="-128"/>
                <a:sym typeface="Wingdings" pitchFamily="2" charset="2"/>
              </a:rPr>
              <a:t> </a:t>
            </a:r>
            <a:r>
              <a:rPr lang="en-US" sz="2600" i="1" dirty="0"/>
              <a:t>Benefit: avoid extra buffers usage</a:t>
            </a:r>
          </a:p>
          <a:p>
            <a:r>
              <a:rPr lang="en-US" sz="2600" dirty="0"/>
              <a:t>Use KV/KMV container as staging area </a:t>
            </a:r>
            <a:r>
              <a:rPr lang="en-US" sz="2600" dirty="0">
                <a:sym typeface="Wingdings" pitchFamily="2" charset="2"/>
              </a:rPr>
              <a:t> </a:t>
            </a:r>
            <a:r>
              <a:rPr lang="en-US" sz="2600" i="1" dirty="0"/>
              <a:t>Benefit: Dynamically allocate one or multiple pages</a:t>
            </a: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DE4A76-014D-D947-B854-D2546BEA6A72}"/>
              </a:ext>
            </a:extLst>
          </p:cNvPr>
          <p:cNvSpPr/>
          <p:nvPr/>
        </p:nvSpPr>
        <p:spPr>
          <a:xfrm>
            <a:off x="4163125" y="5615079"/>
            <a:ext cx="304800" cy="6858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386F713-3285-C04F-B3AF-A919BFB24D83}"/>
              </a:ext>
            </a:extLst>
          </p:cNvPr>
          <p:cNvSpPr/>
          <p:nvPr/>
        </p:nvSpPr>
        <p:spPr>
          <a:xfrm>
            <a:off x="4163125" y="4853079"/>
            <a:ext cx="304800" cy="5334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0F604D0-BC6B-E84A-832C-75C44CEB530F}"/>
              </a:ext>
            </a:extLst>
          </p:cNvPr>
          <p:cNvSpPr/>
          <p:nvPr/>
        </p:nvSpPr>
        <p:spPr>
          <a:xfrm>
            <a:off x="4163125" y="3679599"/>
            <a:ext cx="304800" cy="5334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039C1C-3838-F74F-B8B6-EBA55D0B9C53}"/>
              </a:ext>
            </a:extLst>
          </p:cNvPr>
          <p:cNvSpPr/>
          <p:nvPr/>
        </p:nvSpPr>
        <p:spPr>
          <a:xfrm>
            <a:off x="4163125" y="2917599"/>
            <a:ext cx="304800" cy="762000"/>
          </a:xfrm>
          <a:prstGeom prst="rect">
            <a:avLst/>
          </a:prstGeom>
          <a:solidFill>
            <a:srgbClr val="0070C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27B194-98CE-724C-A5D0-6F10DBC6BF67}"/>
              </a:ext>
            </a:extLst>
          </p:cNvPr>
          <p:cNvCxnSpPr/>
          <p:nvPr/>
        </p:nvCxnSpPr>
        <p:spPr>
          <a:xfrm>
            <a:off x="1599898" y="4686074"/>
            <a:ext cx="6346825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375FD63-282E-9746-9CCF-AD699F90B5A9}"/>
              </a:ext>
            </a:extLst>
          </p:cNvPr>
          <p:cNvSpPr txBox="1"/>
          <p:nvPr/>
        </p:nvSpPr>
        <p:spPr>
          <a:xfrm>
            <a:off x="1877125" y="353886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1A2C3C8-AA38-C447-9978-98974708852F}"/>
              </a:ext>
            </a:extLst>
          </p:cNvPr>
          <p:cNvSpPr/>
          <p:nvPr/>
        </p:nvSpPr>
        <p:spPr>
          <a:xfrm>
            <a:off x="2410525" y="34510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ACC8DD0-4526-C745-8F70-FBEC550C2C3B}"/>
              </a:ext>
            </a:extLst>
          </p:cNvPr>
          <p:cNvSpPr/>
          <p:nvPr/>
        </p:nvSpPr>
        <p:spPr>
          <a:xfrm>
            <a:off x="2410525" y="54322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8EF6866-804A-EB4A-A5C7-593F67E0F60A}"/>
              </a:ext>
            </a:extLst>
          </p:cNvPr>
          <p:cNvSpPr/>
          <p:nvPr/>
        </p:nvSpPr>
        <p:spPr>
          <a:xfrm>
            <a:off x="6220525" y="3146199"/>
            <a:ext cx="1295400" cy="32004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BDB3AD-01CA-0F42-AAB5-47198C88EBFE}"/>
              </a:ext>
            </a:extLst>
          </p:cNvPr>
          <p:cNvSpPr txBox="1"/>
          <p:nvPr/>
        </p:nvSpPr>
        <p:spPr>
          <a:xfrm>
            <a:off x="6143292" y="2700667"/>
            <a:ext cx="138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 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047321-3A20-C74D-9C71-AC3CCAF7A202}"/>
              </a:ext>
            </a:extLst>
          </p:cNvPr>
          <p:cNvSpPr/>
          <p:nvPr/>
        </p:nvSpPr>
        <p:spPr>
          <a:xfrm>
            <a:off x="4163125" y="2917600"/>
            <a:ext cx="304800" cy="130925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A2F0B05-5B3F-7C4A-9A7E-E381258D233B}"/>
              </a:ext>
            </a:extLst>
          </p:cNvPr>
          <p:cNvCxnSpPr>
            <a:stCxn id="18" idx="6"/>
          </p:cNvCxnSpPr>
          <p:nvPr/>
        </p:nvCxnSpPr>
        <p:spPr>
          <a:xfrm>
            <a:off x="3172525" y="36762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E0FB92-E285-4241-AF4A-8CE95A8E7E6E}"/>
              </a:ext>
            </a:extLst>
          </p:cNvPr>
          <p:cNvCxnSpPr>
            <a:stCxn id="19" idx="6"/>
          </p:cNvCxnSpPr>
          <p:nvPr/>
        </p:nvCxnSpPr>
        <p:spPr>
          <a:xfrm>
            <a:off x="3172525" y="56574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B6F31A8A-1C35-B240-A1AC-E17C6A3C9547}"/>
              </a:ext>
            </a:extLst>
          </p:cNvPr>
          <p:cNvSpPr/>
          <p:nvPr/>
        </p:nvSpPr>
        <p:spPr>
          <a:xfrm>
            <a:off x="4163125" y="4853080"/>
            <a:ext cx="304800" cy="146367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EA35B7D-566A-214D-9974-794DBD580EBD}"/>
              </a:ext>
            </a:extLst>
          </p:cNvPr>
          <p:cNvCxnSpPr/>
          <p:nvPr/>
        </p:nvCxnSpPr>
        <p:spPr>
          <a:xfrm>
            <a:off x="4163125" y="3679599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64C479A-0683-1945-88EE-F6AC6CA57CC9}"/>
              </a:ext>
            </a:extLst>
          </p:cNvPr>
          <p:cNvCxnSpPr/>
          <p:nvPr/>
        </p:nvCxnSpPr>
        <p:spPr>
          <a:xfrm>
            <a:off x="4163125" y="5615079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4A629447-FFE9-E34E-9656-EC5E580AC4DF}"/>
              </a:ext>
            </a:extLst>
          </p:cNvPr>
          <p:cNvSpPr/>
          <p:nvPr/>
        </p:nvSpPr>
        <p:spPr>
          <a:xfrm>
            <a:off x="5229925" y="2917599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BCF1F64-3CF3-CF47-AEB6-9136A9B0E4E9}"/>
              </a:ext>
            </a:extLst>
          </p:cNvPr>
          <p:cNvSpPr/>
          <p:nvPr/>
        </p:nvSpPr>
        <p:spPr>
          <a:xfrm>
            <a:off x="5229925" y="4898799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D7EDC-7C49-0D41-9A76-0A4DBA6F2CEE}"/>
              </a:ext>
            </a:extLst>
          </p:cNvPr>
          <p:cNvSpPr/>
          <p:nvPr/>
        </p:nvSpPr>
        <p:spPr>
          <a:xfrm>
            <a:off x="6296725" y="3298599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EAFD89A-B5DE-8440-A959-D7E4ECDA4D6F}"/>
              </a:ext>
            </a:extLst>
          </p:cNvPr>
          <p:cNvSpPr/>
          <p:nvPr/>
        </p:nvSpPr>
        <p:spPr>
          <a:xfrm>
            <a:off x="6296725" y="5051199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BB53A9-563F-C241-A46E-2974182A085F}"/>
              </a:ext>
            </a:extLst>
          </p:cNvPr>
          <p:cNvCxnSpPr/>
          <p:nvPr/>
        </p:nvCxnSpPr>
        <p:spPr>
          <a:xfrm>
            <a:off x="5534725" y="56607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69ACA42-8AAA-5A40-896D-5E43FCB00572}"/>
              </a:ext>
            </a:extLst>
          </p:cNvPr>
          <p:cNvCxnSpPr/>
          <p:nvPr/>
        </p:nvCxnSpPr>
        <p:spPr>
          <a:xfrm>
            <a:off x="5534725" y="37557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8E509A6-5418-0547-AA47-1D4D0276352E}"/>
              </a:ext>
            </a:extLst>
          </p:cNvPr>
          <p:cNvCxnSpPr/>
          <p:nvPr/>
        </p:nvCxnSpPr>
        <p:spPr>
          <a:xfrm>
            <a:off x="4467925" y="3298599"/>
            <a:ext cx="762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EE6B955-0672-B742-8E72-54C8798DC39A}"/>
              </a:ext>
            </a:extLst>
          </p:cNvPr>
          <p:cNvCxnSpPr>
            <a:cxnSpLocks/>
          </p:cNvCxnSpPr>
          <p:nvPr/>
        </p:nvCxnSpPr>
        <p:spPr>
          <a:xfrm>
            <a:off x="4467925" y="4060600"/>
            <a:ext cx="720366" cy="133865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AFE5BCA-8E19-1941-BF10-65DB8DBF2DEE}"/>
              </a:ext>
            </a:extLst>
          </p:cNvPr>
          <p:cNvCxnSpPr>
            <a:cxnSpLocks/>
          </p:cNvCxnSpPr>
          <p:nvPr/>
        </p:nvCxnSpPr>
        <p:spPr>
          <a:xfrm flipV="1">
            <a:off x="4448433" y="3755799"/>
            <a:ext cx="781493" cy="161186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5D5084B-4639-FD4B-8F70-3F6EF1A1C1F9}"/>
              </a:ext>
            </a:extLst>
          </p:cNvPr>
          <p:cNvCxnSpPr/>
          <p:nvPr/>
        </p:nvCxnSpPr>
        <p:spPr>
          <a:xfrm>
            <a:off x="4544125" y="61179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8612D037-D073-9B4E-BD5B-92C407684CE2}"/>
              </a:ext>
            </a:extLst>
          </p:cNvPr>
          <p:cNvSpPr txBox="1"/>
          <p:nvPr/>
        </p:nvSpPr>
        <p:spPr>
          <a:xfrm>
            <a:off x="2985947" y="2925675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B1AE476-6DA1-C744-A4B2-74E2733890A3}"/>
              </a:ext>
            </a:extLst>
          </p:cNvPr>
          <p:cNvSpPr txBox="1"/>
          <p:nvPr/>
        </p:nvSpPr>
        <p:spPr>
          <a:xfrm>
            <a:off x="4720254" y="262446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F9CDE23-BF93-F54D-88AF-5A2A5A0AF2E6}"/>
              </a:ext>
            </a:extLst>
          </p:cNvPr>
          <p:cNvSpPr txBox="1"/>
          <p:nvPr/>
        </p:nvSpPr>
        <p:spPr>
          <a:xfrm>
            <a:off x="2554958" y="6307833"/>
            <a:ext cx="9525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[1]</a:t>
            </a:r>
            <a:r>
              <a:rPr lang="en-US" sz="1600" b="1" i="1" dirty="0"/>
              <a:t> </a:t>
            </a:r>
            <a:r>
              <a:rPr lang="en-US" sz="1600" i="1" dirty="0"/>
              <a:t>T. Gao, Y. </a:t>
            </a:r>
            <a:r>
              <a:rPr lang="en-US" sz="1600" i="1" dirty="0" err="1"/>
              <a:t>Guo</a:t>
            </a:r>
            <a:r>
              <a:rPr lang="en-US" sz="1600" i="1" dirty="0"/>
              <a:t>, B. Zhang, P. </a:t>
            </a:r>
            <a:r>
              <a:rPr lang="en-US" sz="1600" i="1" dirty="0" err="1"/>
              <a:t>Cicotti</a:t>
            </a:r>
            <a:r>
              <a:rPr lang="en-US" sz="1600" i="1" dirty="0"/>
              <a:t>, Y. Lu, P. </a:t>
            </a:r>
            <a:r>
              <a:rPr lang="en-US" sz="1600" i="1" dirty="0" err="1"/>
              <a:t>Balaji</a:t>
            </a:r>
            <a:r>
              <a:rPr lang="en-US" sz="1600" i="1" dirty="0"/>
              <a:t>, and M. Taufer. </a:t>
            </a:r>
            <a:r>
              <a:rPr lang="en-US" sz="1600" i="1" dirty="0" err="1"/>
              <a:t>Mimir</a:t>
            </a:r>
            <a:r>
              <a:rPr lang="en-US" sz="1600" i="1" dirty="0"/>
              <a:t>: Memory-Efficient and Scalable MapReduce for Large Supercomputing Systems. In Proceedings of the IPDPS, 2017.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C1DBFA44-3B2C-6141-BE2F-6029F5F373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19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52867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664F3-7477-404B-907D-5B77A24D9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Generation on HPC Systems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C749EC-3EFB-B540-8AAE-3C3810CE07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8C719B-2AF0-5D49-91A9-45141B183C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81" y="1338218"/>
            <a:ext cx="8954465" cy="487971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E7CD228-E797-B842-B573-F42ECFF27009}"/>
              </a:ext>
            </a:extLst>
          </p:cNvPr>
          <p:cNvSpPr/>
          <p:nvPr/>
        </p:nvSpPr>
        <p:spPr>
          <a:xfrm>
            <a:off x="6406978" y="6354545"/>
            <a:ext cx="48787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From: https://</a:t>
            </a:r>
            <a:r>
              <a:rPr lang="en-US" dirty="0" err="1"/>
              <a:t>xdmod.ccr.buffalo.edu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453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5B30-D0DB-0446-A1C6-EFD824AA3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Mimir</a:t>
            </a:r>
            <a:r>
              <a:rPr lang="en-US" dirty="0"/>
              <a:t> Implementation 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20588-0B7E-B940-9BBD-2FE7A4969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1455072"/>
            <a:ext cx="10972800" cy="4525963"/>
          </a:xfrm>
        </p:spPr>
        <p:txBody>
          <a:bodyPr/>
          <a:lstStyle/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600" dirty="0">
                <a:ea typeface="ＭＳ Ｐゴシック" charset="0"/>
                <a:cs typeface="Geneva" pitchFamily="-65" charset="-128"/>
              </a:rPr>
              <a:t>Use send buffer as output of map directly </a:t>
            </a:r>
            <a:r>
              <a:rPr lang="en-US" sz="2600" dirty="0">
                <a:ea typeface="ＭＳ Ｐゴシック" charset="0"/>
                <a:cs typeface="Geneva" pitchFamily="-65" charset="-128"/>
                <a:sym typeface="Wingdings" pitchFamily="2" charset="2"/>
              </a:rPr>
              <a:t> </a:t>
            </a:r>
            <a:r>
              <a:rPr lang="en-US" sz="2600" i="1" dirty="0"/>
              <a:t>Benefit: avoid extra buffers usage</a:t>
            </a:r>
          </a:p>
          <a:p>
            <a:r>
              <a:rPr lang="en-US" sz="2600" dirty="0"/>
              <a:t>Use KV/KMV container as staging area </a:t>
            </a:r>
            <a:r>
              <a:rPr lang="en-US" sz="2600" dirty="0">
                <a:sym typeface="Wingdings" pitchFamily="2" charset="2"/>
              </a:rPr>
              <a:t> </a:t>
            </a:r>
            <a:r>
              <a:rPr lang="en-US" sz="2600" i="1" dirty="0"/>
              <a:t>Benefit: Dynamically allocate one or multiple pages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84A81E-3F5A-2648-BF43-4A649E9F1286}"/>
              </a:ext>
            </a:extLst>
          </p:cNvPr>
          <p:cNvSpPr/>
          <p:nvPr/>
        </p:nvSpPr>
        <p:spPr>
          <a:xfrm rot="16200000">
            <a:off x="6715825" y="4860699"/>
            <a:ext cx="304800" cy="990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E7ABBD-9D93-6245-A1D9-001AA8970CA8}"/>
              </a:ext>
            </a:extLst>
          </p:cNvPr>
          <p:cNvSpPr/>
          <p:nvPr/>
        </p:nvSpPr>
        <p:spPr>
          <a:xfrm rot="16200000">
            <a:off x="6411025" y="5546499"/>
            <a:ext cx="3048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E7A03D-DF81-9B45-A01F-4AEBDFB2033A}"/>
              </a:ext>
            </a:extLst>
          </p:cNvPr>
          <p:cNvSpPr/>
          <p:nvPr/>
        </p:nvSpPr>
        <p:spPr>
          <a:xfrm rot="16200000">
            <a:off x="6715825" y="3108099"/>
            <a:ext cx="304800" cy="990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C13E7F2-98D9-9043-BE8A-4B35559BA571}"/>
              </a:ext>
            </a:extLst>
          </p:cNvPr>
          <p:cNvSpPr/>
          <p:nvPr/>
        </p:nvSpPr>
        <p:spPr>
          <a:xfrm rot="16200000">
            <a:off x="6372925" y="3831999"/>
            <a:ext cx="304800" cy="3048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CAFE0D-FF32-584C-8A61-A253FF9B3809}"/>
              </a:ext>
            </a:extLst>
          </p:cNvPr>
          <p:cNvSpPr/>
          <p:nvPr/>
        </p:nvSpPr>
        <p:spPr>
          <a:xfrm>
            <a:off x="6372925" y="5203599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66CA6E-4B4C-C040-ABA9-AF0F7C378288}"/>
              </a:ext>
            </a:extLst>
          </p:cNvPr>
          <p:cNvSpPr/>
          <p:nvPr/>
        </p:nvSpPr>
        <p:spPr>
          <a:xfrm>
            <a:off x="6372925" y="3450999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27B194-98CE-724C-A5D0-6F10DBC6BF67}"/>
              </a:ext>
            </a:extLst>
          </p:cNvPr>
          <p:cNvCxnSpPr/>
          <p:nvPr/>
        </p:nvCxnSpPr>
        <p:spPr>
          <a:xfrm>
            <a:off x="1599898" y="4686074"/>
            <a:ext cx="6346825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375FD63-282E-9746-9CCF-AD699F90B5A9}"/>
              </a:ext>
            </a:extLst>
          </p:cNvPr>
          <p:cNvSpPr txBox="1"/>
          <p:nvPr/>
        </p:nvSpPr>
        <p:spPr>
          <a:xfrm>
            <a:off x="1877125" y="353886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1A2C3C8-AA38-C447-9978-98974708852F}"/>
              </a:ext>
            </a:extLst>
          </p:cNvPr>
          <p:cNvSpPr/>
          <p:nvPr/>
        </p:nvSpPr>
        <p:spPr>
          <a:xfrm>
            <a:off x="2410525" y="34510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ACC8DD0-4526-C745-8F70-FBEC550C2C3B}"/>
              </a:ext>
            </a:extLst>
          </p:cNvPr>
          <p:cNvSpPr/>
          <p:nvPr/>
        </p:nvSpPr>
        <p:spPr>
          <a:xfrm>
            <a:off x="2410525" y="54322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8EF6866-804A-EB4A-A5C7-593F67E0F60A}"/>
              </a:ext>
            </a:extLst>
          </p:cNvPr>
          <p:cNvSpPr/>
          <p:nvPr/>
        </p:nvSpPr>
        <p:spPr>
          <a:xfrm>
            <a:off x="6220525" y="3146199"/>
            <a:ext cx="1295400" cy="32004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BDB3AD-01CA-0F42-AAB5-47198C88EBFE}"/>
              </a:ext>
            </a:extLst>
          </p:cNvPr>
          <p:cNvSpPr txBox="1"/>
          <p:nvPr/>
        </p:nvSpPr>
        <p:spPr>
          <a:xfrm>
            <a:off x="6143292" y="2700667"/>
            <a:ext cx="138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 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047321-3A20-C74D-9C71-AC3CCAF7A202}"/>
              </a:ext>
            </a:extLst>
          </p:cNvPr>
          <p:cNvSpPr/>
          <p:nvPr/>
        </p:nvSpPr>
        <p:spPr>
          <a:xfrm>
            <a:off x="4163125" y="2917600"/>
            <a:ext cx="304800" cy="130925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A2F0B05-5B3F-7C4A-9A7E-E381258D233B}"/>
              </a:ext>
            </a:extLst>
          </p:cNvPr>
          <p:cNvCxnSpPr>
            <a:stCxn id="18" idx="6"/>
          </p:cNvCxnSpPr>
          <p:nvPr/>
        </p:nvCxnSpPr>
        <p:spPr>
          <a:xfrm>
            <a:off x="3172525" y="36762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E0FB92-E285-4241-AF4A-8CE95A8E7E6E}"/>
              </a:ext>
            </a:extLst>
          </p:cNvPr>
          <p:cNvCxnSpPr>
            <a:stCxn id="19" idx="6"/>
          </p:cNvCxnSpPr>
          <p:nvPr/>
        </p:nvCxnSpPr>
        <p:spPr>
          <a:xfrm>
            <a:off x="3172525" y="56574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B6F31A8A-1C35-B240-A1AC-E17C6A3C9547}"/>
              </a:ext>
            </a:extLst>
          </p:cNvPr>
          <p:cNvSpPr/>
          <p:nvPr/>
        </p:nvSpPr>
        <p:spPr>
          <a:xfrm>
            <a:off x="4163125" y="4853080"/>
            <a:ext cx="304800" cy="146367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EA35B7D-566A-214D-9974-794DBD580EBD}"/>
              </a:ext>
            </a:extLst>
          </p:cNvPr>
          <p:cNvCxnSpPr/>
          <p:nvPr/>
        </p:nvCxnSpPr>
        <p:spPr>
          <a:xfrm>
            <a:off x="4163125" y="3679599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64C479A-0683-1945-88EE-F6AC6CA57CC9}"/>
              </a:ext>
            </a:extLst>
          </p:cNvPr>
          <p:cNvCxnSpPr/>
          <p:nvPr/>
        </p:nvCxnSpPr>
        <p:spPr>
          <a:xfrm>
            <a:off x="4163125" y="5615079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4A629447-FFE9-E34E-9656-EC5E580AC4DF}"/>
              </a:ext>
            </a:extLst>
          </p:cNvPr>
          <p:cNvSpPr/>
          <p:nvPr/>
        </p:nvSpPr>
        <p:spPr>
          <a:xfrm>
            <a:off x="5229925" y="2917599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BCF1F64-3CF3-CF47-AEB6-9136A9B0E4E9}"/>
              </a:ext>
            </a:extLst>
          </p:cNvPr>
          <p:cNvSpPr/>
          <p:nvPr/>
        </p:nvSpPr>
        <p:spPr>
          <a:xfrm>
            <a:off x="5229925" y="4898799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D7EDC-7C49-0D41-9A76-0A4DBA6F2CEE}"/>
              </a:ext>
            </a:extLst>
          </p:cNvPr>
          <p:cNvSpPr/>
          <p:nvPr/>
        </p:nvSpPr>
        <p:spPr>
          <a:xfrm>
            <a:off x="6296725" y="3298599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EAFD89A-B5DE-8440-A959-D7E4ECDA4D6F}"/>
              </a:ext>
            </a:extLst>
          </p:cNvPr>
          <p:cNvSpPr/>
          <p:nvPr/>
        </p:nvSpPr>
        <p:spPr>
          <a:xfrm>
            <a:off x="6296725" y="5051199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87D9B9-D42D-964B-9D4C-71B633308D1C}"/>
              </a:ext>
            </a:extLst>
          </p:cNvPr>
          <p:cNvSpPr/>
          <p:nvPr/>
        </p:nvSpPr>
        <p:spPr>
          <a:xfrm>
            <a:off x="6372925" y="3831999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E5D8069-AAAD-D643-9C76-F75496809F2B}"/>
              </a:ext>
            </a:extLst>
          </p:cNvPr>
          <p:cNvSpPr/>
          <p:nvPr/>
        </p:nvSpPr>
        <p:spPr>
          <a:xfrm>
            <a:off x="6372925" y="5584599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BB53A9-563F-C241-A46E-2974182A085F}"/>
              </a:ext>
            </a:extLst>
          </p:cNvPr>
          <p:cNvCxnSpPr/>
          <p:nvPr/>
        </p:nvCxnSpPr>
        <p:spPr>
          <a:xfrm>
            <a:off x="5534725" y="56607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69ACA42-8AAA-5A40-896D-5E43FCB00572}"/>
              </a:ext>
            </a:extLst>
          </p:cNvPr>
          <p:cNvCxnSpPr/>
          <p:nvPr/>
        </p:nvCxnSpPr>
        <p:spPr>
          <a:xfrm>
            <a:off x="5534725" y="37557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8E509A6-5418-0547-AA47-1D4D0276352E}"/>
              </a:ext>
            </a:extLst>
          </p:cNvPr>
          <p:cNvCxnSpPr/>
          <p:nvPr/>
        </p:nvCxnSpPr>
        <p:spPr>
          <a:xfrm>
            <a:off x="4467925" y="3298599"/>
            <a:ext cx="762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EE6B955-0672-B742-8E72-54C8798DC39A}"/>
              </a:ext>
            </a:extLst>
          </p:cNvPr>
          <p:cNvCxnSpPr>
            <a:cxnSpLocks/>
          </p:cNvCxnSpPr>
          <p:nvPr/>
        </p:nvCxnSpPr>
        <p:spPr>
          <a:xfrm>
            <a:off x="4467925" y="4060600"/>
            <a:ext cx="720366" cy="133865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AFE5BCA-8E19-1941-BF10-65DB8DBF2DEE}"/>
              </a:ext>
            </a:extLst>
          </p:cNvPr>
          <p:cNvCxnSpPr>
            <a:cxnSpLocks/>
          </p:cNvCxnSpPr>
          <p:nvPr/>
        </p:nvCxnSpPr>
        <p:spPr>
          <a:xfrm flipV="1">
            <a:off x="4448433" y="3755799"/>
            <a:ext cx="781493" cy="161186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5D5084B-4639-FD4B-8F70-3F6EF1A1C1F9}"/>
              </a:ext>
            </a:extLst>
          </p:cNvPr>
          <p:cNvCxnSpPr/>
          <p:nvPr/>
        </p:nvCxnSpPr>
        <p:spPr>
          <a:xfrm>
            <a:off x="4544125" y="61179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3A05E93-9680-3045-983B-14D8B0015FB8}"/>
              </a:ext>
            </a:extLst>
          </p:cNvPr>
          <p:cNvSpPr txBox="1"/>
          <p:nvPr/>
        </p:nvSpPr>
        <p:spPr>
          <a:xfrm>
            <a:off x="7791938" y="3261869"/>
            <a:ext cx="1149674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/>
              <a:t>Dynamic</a:t>
            </a:r>
          </a:p>
          <a:p>
            <a:pPr algn="ctr"/>
            <a:r>
              <a:rPr lang="en-US" b="1" dirty="0"/>
              <a:t>Allocation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612D037-D073-9B4E-BD5B-92C407684CE2}"/>
              </a:ext>
            </a:extLst>
          </p:cNvPr>
          <p:cNvSpPr txBox="1"/>
          <p:nvPr/>
        </p:nvSpPr>
        <p:spPr>
          <a:xfrm>
            <a:off x="2985947" y="2925675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B1AE476-6DA1-C744-A4B2-74E2733890A3}"/>
              </a:ext>
            </a:extLst>
          </p:cNvPr>
          <p:cNvSpPr txBox="1"/>
          <p:nvPr/>
        </p:nvSpPr>
        <p:spPr>
          <a:xfrm>
            <a:off x="4720254" y="262446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F9CDE23-BF93-F54D-88AF-5A2A5A0AF2E6}"/>
              </a:ext>
            </a:extLst>
          </p:cNvPr>
          <p:cNvSpPr txBox="1"/>
          <p:nvPr/>
        </p:nvSpPr>
        <p:spPr>
          <a:xfrm>
            <a:off x="2554958" y="6307833"/>
            <a:ext cx="9525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[1]</a:t>
            </a:r>
            <a:r>
              <a:rPr lang="en-US" sz="1600" b="1" i="1" dirty="0"/>
              <a:t> </a:t>
            </a:r>
            <a:r>
              <a:rPr lang="en-US" sz="1600" i="1" dirty="0"/>
              <a:t>T. Gao, Y. </a:t>
            </a:r>
            <a:r>
              <a:rPr lang="en-US" sz="1600" i="1" dirty="0" err="1"/>
              <a:t>Guo</a:t>
            </a:r>
            <a:r>
              <a:rPr lang="en-US" sz="1600" i="1" dirty="0"/>
              <a:t>, B. Zhang, P. </a:t>
            </a:r>
            <a:r>
              <a:rPr lang="en-US" sz="1600" i="1" dirty="0" err="1"/>
              <a:t>Cicotti</a:t>
            </a:r>
            <a:r>
              <a:rPr lang="en-US" sz="1600" i="1" dirty="0"/>
              <a:t>, Y. Lu, P. </a:t>
            </a:r>
            <a:r>
              <a:rPr lang="en-US" sz="1600" i="1" dirty="0" err="1"/>
              <a:t>Balaji</a:t>
            </a:r>
            <a:r>
              <a:rPr lang="en-US" sz="1600" i="1" dirty="0"/>
              <a:t>, and M. Taufer. </a:t>
            </a:r>
            <a:r>
              <a:rPr lang="en-US" sz="1600" i="1" dirty="0" err="1"/>
              <a:t>Mimir</a:t>
            </a:r>
            <a:r>
              <a:rPr lang="en-US" sz="1600" i="1" dirty="0"/>
              <a:t>: Memory-Efficient and Scalable MapReduce for Large Supercomputing Systems. In Proceedings of the IPDPS, 2017.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C1DBFA44-3B2C-6141-BE2F-6029F5F373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20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2771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55B30-D0DB-0446-A1C6-EFD824AA3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Mimir</a:t>
            </a:r>
            <a:r>
              <a:rPr lang="en-US" dirty="0"/>
              <a:t> Implementation 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20588-0B7E-B940-9BBD-2FE7A4969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1301286"/>
            <a:ext cx="10972800" cy="4525963"/>
          </a:xfrm>
        </p:spPr>
        <p:txBody>
          <a:bodyPr/>
          <a:lstStyle/>
          <a:p>
            <a:pPr marL="342900" lvl="1" indent="-342900">
              <a:buSzPct val="120000"/>
              <a:buFont typeface="Arial" charset="0"/>
              <a:buChar char="•"/>
            </a:pPr>
            <a:r>
              <a:rPr lang="en-US" sz="2600" dirty="0">
                <a:ea typeface="ＭＳ Ｐゴシック" charset="0"/>
                <a:cs typeface="Geneva" pitchFamily="-65" charset="-128"/>
              </a:rPr>
              <a:t>Use send buffer as output of map directly </a:t>
            </a:r>
            <a:r>
              <a:rPr lang="en-US" sz="2600" dirty="0">
                <a:ea typeface="ＭＳ Ｐゴシック" charset="0"/>
                <a:cs typeface="Geneva" pitchFamily="-65" charset="-128"/>
                <a:sym typeface="Wingdings" pitchFamily="2" charset="2"/>
              </a:rPr>
              <a:t> </a:t>
            </a:r>
            <a:r>
              <a:rPr lang="en-US" sz="2600" i="1" dirty="0"/>
              <a:t>Benefit: avoid extra buffers usage</a:t>
            </a:r>
          </a:p>
          <a:p>
            <a:r>
              <a:rPr lang="en-US" sz="2600" dirty="0"/>
              <a:t>Use KV/KMV container as staging area </a:t>
            </a:r>
            <a:r>
              <a:rPr lang="en-US" sz="2600" dirty="0">
                <a:sym typeface="Wingdings" pitchFamily="2" charset="2"/>
              </a:rPr>
              <a:t> </a:t>
            </a:r>
            <a:r>
              <a:rPr lang="en-US" sz="2600" i="1" dirty="0"/>
              <a:t>Benefit: Dynamically allocate one or multiple pages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84A81E-3F5A-2648-BF43-4A649E9F1286}"/>
              </a:ext>
            </a:extLst>
          </p:cNvPr>
          <p:cNvSpPr/>
          <p:nvPr/>
        </p:nvSpPr>
        <p:spPr>
          <a:xfrm rot="16200000">
            <a:off x="6715825" y="4860699"/>
            <a:ext cx="304800" cy="9906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BE7ABBD-9D93-6245-A1D9-001AA8970CA8}"/>
              </a:ext>
            </a:extLst>
          </p:cNvPr>
          <p:cNvSpPr/>
          <p:nvPr/>
        </p:nvSpPr>
        <p:spPr>
          <a:xfrm rot="16200000">
            <a:off x="6411025" y="5546499"/>
            <a:ext cx="304800" cy="3810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E7A03D-DF81-9B45-A01F-4AEBDFB2033A}"/>
              </a:ext>
            </a:extLst>
          </p:cNvPr>
          <p:cNvSpPr/>
          <p:nvPr/>
        </p:nvSpPr>
        <p:spPr>
          <a:xfrm rot="16200000">
            <a:off x="6715825" y="3108099"/>
            <a:ext cx="304800" cy="990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C13E7F2-98D9-9043-BE8A-4B35559BA571}"/>
              </a:ext>
            </a:extLst>
          </p:cNvPr>
          <p:cNvSpPr/>
          <p:nvPr/>
        </p:nvSpPr>
        <p:spPr>
          <a:xfrm rot="16200000">
            <a:off x="6372925" y="3831999"/>
            <a:ext cx="304800" cy="3048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CAFE0D-FF32-584C-8A61-A253FF9B3809}"/>
              </a:ext>
            </a:extLst>
          </p:cNvPr>
          <p:cNvSpPr/>
          <p:nvPr/>
        </p:nvSpPr>
        <p:spPr>
          <a:xfrm>
            <a:off x="6372925" y="5203599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666CA6E-4B4C-C040-ABA9-AF0F7C378288}"/>
              </a:ext>
            </a:extLst>
          </p:cNvPr>
          <p:cNvSpPr/>
          <p:nvPr/>
        </p:nvSpPr>
        <p:spPr>
          <a:xfrm>
            <a:off x="6372925" y="3450999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27B194-98CE-724C-A5D0-6F10DBC6BF67}"/>
              </a:ext>
            </a:extLst>
          </p:cNvPr>
          <p:cNvCxnSpPr/>
          <p:nvPr/>
        </p:nvCxnSpPr>
        <p:spPr>
          <a:xfrm>
            <a:off x="1599898" y="4686074"/>
            <a:ext cx="6346825" cy="0"/>
          </a:xfrm>
          <a:prstGeom prst="line">
            <a:avLst/>
          </a:prstGeom>
          <a:ln w="2857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375FD63-282E-9746-9CCF-AD699F90B5A9}"/>
              </a:ext>
            </a:extLst>
          </p:cNvPr>
          <p:cNvSpPr txBox="1"/>
          <p:nvPr/>
        </p:nvSpPr>
        <p:spPr>
          <a:xfrm>
            <a:off x="1877125" y="3538867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1A2C3C8-AA38-C447-9978-98974708852F}"/>
              </a:ext>
            </a:extLst>
          </p:cNvPr>
          <p:cNvSpPr/>
          <p:nvPr/>
        </p:nvSpPr>
        <p:spPr>
          <a:xfrm>
            <a:off x="2410525" y="34510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ACC8DD0-4526-C745-8F70-FBEC550C2C3B}"/>
              </a:ext>
            </a:extLst>
          </p:cNvPr>
          <p:cNvSpPr/>
          <p:nvPr/>
        </p:nvSpPr>
        <p:spPr>
          <a:xfrm>
            <a:off x="2410525" y="5432200"/>
            <a:ext cx="762000" cy="4505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8EF6866-804A-EB4A-A5C7-593F67E0F60A}"/>
              </a:ext>
            </a:extLst>
          </p:cNvPr>
          <p:cNvSpPr/>
          <p:nvPr/>
        </p:nvSpPr>
        <p:spPr>
          <a:xfrm>
            <a:off x="6220525" y="3146199"/>
            <a:ext cx="1295400" cy="32004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BDB3AD-01CA-0F42-AAB5-47198C88EBFE}"/>
              </a:ext>
            </a:extLst>
          </p:cNvPr>
          <p:cNvSpPr txBox="1"/>
          <p:nvPr/>
        </p:nvSpPr>
        <p:spPr>
          <a:xfrm>
            <a:off x="6143292" y="2700667"/>
            <a:ext cx="138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KV container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A047321-3A20-C74D-9C71-AC3CCAF7A202}"/>
              </a:ext>
            </a:extLst>
          </p:cNvPr>
          <p:cNvSpPr/>
          <p:nvPr/>
        </p:nvSpPr>
        <p:spPr>
          <a:xfrm>
            <a:off x="4163125" y="2917600"/>
            <a:ext cx="304800" cy="130925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A2F0B05-5B3F-7C4A-9A7E-E381258D233B}"/>
              </a:ext>
            </a:extLst>
          </p:cNvPr>
          <p:cNvCxnSpPr>
            <a:stCxn id="18" idx="6"/>
          </p:cNvCxnSpPr>
          <p:nvPr/>
        </p:nvCxnSpPr>
        <p:spPr>
          <a:xfrm>
            <a:off x="3172525" y="36762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7E0FB92-E285-4241-AF4A-8CE95A8E7E6E}"/>
              </a:ext>
            </a:extLst>
          </p:cNvPr>
          <p:cNvCxnSpPr>
            <a:stCxn id="19" idx="6"/>
          </p:cNvCxnSpPr>
          <p:nvPr/>
        </p:nvCxnSpPr>
        <p:spPr>
          <a:xfrm>
            <a:off x="3172525" y="5657493"/>
            <a:ext cx="914400" cy="330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B6F31A8A-1C35-B240-A1AC-E17C6A3C9547}"/>
              </a:ext>
            </a:extLst>
          </p:cNvPr>
          <p:cNvSpPr/>
          <p:nvPr/>
        </p:nvSpPr>
        <p:spPr>
          <a:xfrm>
            <a:off x="4163125" y="4853080"/>
            <a:ext cx="304800" cy="1463675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EA35B7D-566A-214D-9974-794DBD580EBD}"/>
              </a:ext>
            </a:extLst>
          </p:cNvPr>
          <p:cNvCxnSpPr/>
          <p:nvPr/>
        </p:nvCxnSpPr>
        <p:spPr>
          <a:xfrm>
            <a:off x="4163125" y="3679599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64C479A-0683-1945-88EE-F6AC6CA57CC9}"/>
              </a:ext>
            </a:extLst>
          </p:cNvPr>
          <p:cNvCxnSpPr/>
          <p:nvPr/>
        </p:nvCxnSpPr>
        <p:spPr>
          <a:xfrm>
            <a:off x="4163125" y="5615079"/>
            <a:ext cx="304800" cy="0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4A629447-FFE9-E34E-9656-EC5E580AC4DF}"/>
              </a:ext>
            </a:extLst>
          </p:cNvPr>
          <p:cNvSpPr/>
          <p:nvPr/>
        </p:nvSpPr>
        <p:spPr>
          <a:xfrm>
            <a:off x="5229925" y="2917599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BCF1F64-3CF3-CF47-AEB6-9136A9B0E4E9}"/>
              </a:ext>
            </a:extLst>
          </p:cNvPr>
          <p:cNvSpPr/>
          <p:nvPr/>
        </p:nvSpPr>
        <p:spPr>
          <a:xfrm>
            <a:off x="5229925" y="4898799"/>
            <a:ext cx="304800" cy="13716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66D7EDC-7C49-0D41-9A76-0A4DBA6F2CEE}"/>
              </a:ext>
            </a:extLst>
          </p:cNvPr>
          <p:cNvSpPr/>
          <p:nvPr/>
        </p:nvSpPr>
        <p:spPr>
          <a:xfrm>
            <a:off x="6296725" y="3298599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EAFD89A-B5DE-8440-A959-D7E4ECDA4D6F}"/>
              </a:ext>
            </a:extLst>
          </p:cNvPr>
          <p:cNvSpPr/>
          <p:nvPr/>
        </p:nvSpPr>
        <p:spPr>
          <a:xfrm>
            <a:off x="6296725" y="5051199"/>
            <a:ext cx="1143000" cy="1219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F87D9B9-D42D-964B-9D4C-71B633308D1C}"/>
              </a:ext>
            </a:extLst>
          </p:cNvPr>
          <p:cNvSpPr/>
          <p:nvPr/>
        </p:nvSpPr>
        <p:spPr>
          <a:xfrm>
            <a:off x="6372925" y="3831999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E5D8069-AAAD-D643-9C76-F75496809F2B}"/>
              </a:ext>
            </a:extLst>
          </p:cNvPr>
          <p:cNvSpPr/>
          <p:nvPr/>
        </p:nvSpPr>
        <p:spPr>
          <a:xfrm>
            <a:off x="6372925" y="5584599"/>
            <a:ext cx="990600" cy="304800"/>
          </a:xfrm>
          <a:prstGeom prst="rect">
            <a:avLst/>
          </a:prstGeom>
          <a:noFill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5BB53A9-563F-C241-A46E-2974182A085F}"/>
              </a:ext>
            </a:extLst>
          </p:cNvPr>
          <p:cNvCxnSpPr/>
          <p:nvPr/>
        </p:nvCxnSpPr>
        <p:spPr>
          <a:xfrm>
            <a:off x="5534725" y="56607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69ACA42-8AAA-5A40-896D-5E43FCB00572}"/>
              </a:ext>
            </a:extLst>
          </p:cNvPr>
          <p:cNvCxnSpPr/>
          <p:nvPr/>
        </p:nvCxnSpPr>
        <p:spPr>
          <a:xfrm>
            <a:off x="5534725" y="37557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8E509A6-5418-0547-AA47-1D4D0276352E}"/>
              </a:ext>
            </a:extLst>
          </p:cNvPr>
          <p:cNvCxnSpPr/>
          <p:nvPr/>
        </p:nvCxnSpPr>
        <p:spPr>
          <a:xfrm>
            <a:off x="4467925" y="3298599"/>
            <a:ext cx="762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EE6B955-0672-B742-8E72-54C8798DC39A}"/>
              </a:ext>
            </a:extLst>
          </p:cNvPr>
          <p:cNvCxnSpPr>
            <a:cxnSpLocks/>
          </p:cNvCxnSpPr>
          <p:nvPr/>
        </p:nvCxnSpPr>
        <p:spPr>
          <a:xfrm>
            <a:off x="4467925" y="4060600"/>
            <a:ext cx="720366" cy="133865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AFE5BCA-8E19-1941-BF10-65DB8DBF2DEE}"/>
              </a:ext>
            </a:extLst>
          </p:cNvPr>
          <p:cNvCxnSpPr>
            <a:cxnSpLocks/>
          </p:cNvCxnSpPr>
          <p:nvPr/>
        </p:nvCxnSpPr>
        <p:spPr>
          <a:xfrm flipV="1">
            <a:off x="4448433" y="3755799"/>
            <a:ext cx="781493" cy="161186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35D5084B-4639-FD4B-8F70-3F6EF1A1C1F9}"/>
              </a:ext>
            </a:extLst>
          </p:cNvPr>
          <p:cNvCxnSpPr/>
          <p:nvPr/>
        </p:nvCxnSpPr>
        <p:spPr>
          <a:xfrm>
            <a:off x="4544125" y="6117999"/>
            <a:ext cx="6858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3A05E93-9680-3045-983B-14D8B0015FB8}"/>
              </a:ext>
            </a:extLst>
          </p:cNvPr>
          <p:cNvSpPr txBox="1"/>
          <p:nvPr/>
        </p:nvSpPr>
        <p:spPr>
          <a:xfrm>
            <a:off x="7791938" y="3261869"/>
            <a:ext cx="1149674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b="1" dirty="0"/>
              <a:t>Dynamic</a:t>
            </a:r>
          </a:p>
          <a:p>
            <a:pPr algn="ctr"/>
            <a:r>
              <a:rPr lang="en-US" b="1" dirty="0"/>
              <a:t>Allocation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612D037-D073-9B4E-BD5B-92C407684CE2}"/>
              </a:ext>
            </a:extLst>
          </p:cNvPr>
          <p:cNvSpPr txBox="1"/>
          <p:nvPr/>
        </p:nvSpPr>
        <p:spPr>
          <a:xfrm>
            <a:off x="2985947" y="2925675"/>
            <a:ext cx="11364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send buffer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B1AE476-6DA1-C744-A4B2-74E2733890A3}"/>
              </a:ext>
            </a:extLst>
          </p:cNvPr>
          <p:cNvSpPr txBox="1"/>
          <p:nvPr/>
        </p:nvSpPr>
        <p:spPr>
          <a:xfrm>
            <a:off x="4720254" y="2624467"/>
            <a:ext cx="1340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receive buffer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F9CDE23-BF93-F54D-88AF-5A2A5A0AF2E6}"/>
              </a:ext>
            </a:extLst>
          </p:cNvPr>
          <p:cNvSpPr txBox="1"/>
          <p:nvPr/>
        </p:nvSpPr>
        <p:spPr>
          <a:xfrm>
            <a:off x="2554958" y="6307833"/>
            <a:ext cx="9525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[1]</a:t>
            </a:r>
            <a:r>
              <a:rPr lang="en-US" sz="1600" b="1" i="1" dirty="0"/>
              <a:t> </a:t>
            </a:r>
            <a:r>
              <a:rPr lang="en-US" sz="1600" i="1" dirty="0"/>
              <a:t>T. Gao, Y. </a:t>
            </a:r>
            <a:r>
              <a:rPr lang="en-US" sz="1600" i="1" dirty="0" err="1"/>
              <a:t>Guo</a:t>
            </a:r>
            <a:r>
              <a:rPr lang="en-US" sz="1600" i="1" dirty="0"/>
              <a:t>, B. Zhang, P. </a:t>
            </a:r>
            <a:r>
              <a:rPr lang="en-US" sz="1600" i="1" dirty="0" err="1"/>
              <a:t>Cicotti</a:t>
            </a:r>
            <a:r>
              <a:rPr lang="en-US" sz="1600" i="1" dirty="0"/>
              <a:t>, Y. Lu, P. </a:t>
            </a:r>
            <a:r>
              <a:rPr lang="en-US" sz="1600" i="1" dirty="0" err="1"/>
              <a:t>Balaji</a:t>
            </a:r>
            <a:r>
              <a:rPr lang="en-US" sz="1600" i="1" dirty="0"/>
              <a:t>, and M. Taufer. </a:t>
            </a:r>
            <a:r>
              <a:rPr lang="en-US" sz="1600" i="1" dirty="0" err="1"/>
              <a:t>Mimir</a:t>
            </a:r>
            <a:r>
              <a:rPr lang="en-US" sz="1600" i="1" dirty="0"/>
              <a:t>: Memory-Efficient and Scalable MapReduce for Large Supercomputing Systems. In Proceedings of the IPDPS, 2017.</a:t>
            </a:r>
          </a:p>
        </p:txBody>
      </p:sp>
      <p:sp>
        <p:nvSpPr>
          <p:cNvPr id="47" name="Slide Number Placeholder 3">
            <a:extLst>
              <a:ext uri="{FF2B5EF4-FFF2-40B4-BE49-F238E27FC236}">
                <a16:creationId xmlns:a16="http://schemas.microsoft.com/office/drawing/2014/main" id="{C1DBFA44-3B2C-6141-BE2F-6029F5F373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21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3E2D4FE-9C4D-2443-82EE-1B8BA95F9E2E}"/>
              </a:ext>
            </a:extLst>
          </p:cNvPr>
          <p:cNvSpPr txBox="1"/>
          <p:nvPr/>
        </p:nvSpPr>
        <p:spPr>
          <a:xfrm>
            <a:off x="9144001" y="3178971"/>
            <a:ext cx="2438400" cy="267765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/>
              <a:t>Improvements: </a:t>
            </a:r>
          </a:p>
          <a:p>
            <a:r>
              <a:rPr lang="en-US" sz="2400" dirty="0"/>
              <a:t>Avoid extra memory buffer usage</a:t>
            </a:r>
          </a:p>
          <a:p>
            <a:r>
              <a:rPr lang="en-US" sz="2400" dirty="0"/>
              <a:t>Manage intermediate data more efficiently</a:t>
            </a:r>
          </a:p>
        </p:txBody>
      </p:sp>
    </p:spTree>
    <p:extLst>
      <p:ext uri="{BB962C8B-B14F-4D97-AF65-F5344CB8AC3E}">
        <p14:creationId xmlns:p14="http://schemas.microsoft.com/office/powerpoint/2010/main" val="25276582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82BCA-9A92-A440-8CC6-6AD84018C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Times New Roman" charset="0"/>
                <a:cs typeface="Times New Roman" charset="0"/>
              </a:rPr>
              <a:t>Results: </a:t>
            </a:r>
            <a:r>
              <a:rPr lang="en-US" dirty="0" err="1">
                <a:ea typeface="Times New Roman" charset="0"/>
                <a:cs typeface="Times New Roman" charset="0"/>
              </a:rPr>
              <a:t>WordCount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93596-B3D9-9F43-B6BE-6070A7555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2109" y="1417571"/>
            <a:ext cx="10972800" cy="452596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  <a:cs typeface="Calibri" panose="020F0502020204030204" pitchFamily="34" charset="0"/>
              </a:rPr>
              <a:t>Benchmarks: </a:t>
            </a:r>
            <a:r>
              <a:rPr lang="en-US" sz="2000" dirty="0" err="1">
                <a:latin typeface="+mn-lt"/>
                <a:cs typeface="Calibri" panose="020F0502020204030204" pitchFamily="34" charset="0"/>
              </a:rPr>
              <a:t>WordCount</a:t>
            </a:r>
            <a:r>
              <a:rPr lang="en-US" sz="2000" dirty="0">
                <a:latin typeface="+mn-lt"/>
                <a:cs typeface="Calibri" panose="020F0502020204030204" pitchFamily="34" charset="0"/>
              </a:rPr>
              <a:t> (WC) – single-pass MapReduce application with associative and commutative reduce function; Datasets - </a:t>
            </a:r>
            <a:r>
              <a:rPr lang="en-US" sz="2000" dirty="0"/>
              <a:t>Wikipedia dataset</a:t>
            </a:r>
            <a:endParaRPr lang="en-US" sz="2000" dirty="0">
              <a:latin typeface="+mn-lt"/>
              <a:cs typeface="Calibri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  <a:cs typeface="Calibri" panose="020F0502020204030204" pitchFamily="34" charset="0"/>
              </a:rPr>
              <a:t>HPC System: Tianhe-2: compute node with two Intel Xeon E2-2692v2 CPUs (12 cores each, 24 cores total) running at 2.2 GHz. Each node has 64 GB of memory </a:t>
            </a:r>
            <a:endParaRPr lang="en-US" sz="2000" dirty="0">
              <a:latin typeface="+mn-l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latin typeface="+mn-lt"/>
              </a:rPr>
              <a:t>Settings: MR-MPI (64M page and 512M page); </a:t>
            </a:r>
            <a:r>
              <a:rPr lang="en-US" sz="2000" dirty="0" err="1">
                <a:latin typeface="+mn-lt"/>
              </a:rPr>
              <a:t>Mimir</a:t>
            </a:r>
            <a:r>
              <a:rPr lang="en-US" sz="2000" dirty="0">
                <a:latin typeface="+mn-lt"/>
              </a:rPr>
              <a:t> (64M page)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0F91D6-59B7-074E-8E2D-985E24FB4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502043-393D-014C-89DA-39C7B2A3B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7351" y="3242241"/>
            <a:ext cx="4433454" cy="304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E1F72FE-D251-E242-89AA-5810FD714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697" y="3202301"/>
            <a:ext cx="4433454" cy="30480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976EF88-BD4E-1A4E-85D8-BCBF6D57251C}"/>
              </a:ext>
            </a:extLst>
          </p:cNvPr>
          <p:cNvGrpSpPr/>
          <p:nvPr/>
        </p:nvGrpSpPr>
        <p:grpSpPr>
          <a:xfrm>
            <a:off x="1401138" y="3259833"/>
            <a:ext cx="9144000" cy="3048000"/>
            <a:chOff x="0" y="2971800"/>
            <a:chExt cx="9144000" cy="30480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D9B869-642F-2E47-9E27-9A01A1F6E95F}"/>
                </a:ext>
              </a:extLst>
            </p:cNvPr>
            <p:cNvCxnSpPr/>
            <p:nvPr/>
          </p:nvCxnSpPr>
          <p:spPr>
            <a:xfrm>
              <a:off x="0" y="2971800"/>
              <a:ext cx="9144000" cy="0"/>
            </a:xfrm>
            <a:prstGeom prst="line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1F20D02-C0CD-2A45-98CA-D1A14A0CA15C}"/>
                </a:ext>
              </a:extLst>
            </p:cNvPr>
            <p:cNvCxnSpPr/>
            <p:nvPr/>
          </p:nvCxnSpPr>
          <p:spPr>
            <a:xfrm>
              <a:off x="0" y="6019800"/>
              <a:ext cx="9144000" cy="0"/>
            </a:xfrm>
            <a:prstGeom prst="line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EC52484-DCCE-AF4B-9AB7-56B5EEA7EC6C}"/>
                </a:ext>
              </a:extLst>
            </p:cNvPr>
            <p:cNvCxnSpPr/>
            <p:nvPr/>
          </p:nvCxnSpPr>
          <p:spPr>
            <a:xfrm>
              <a:off x="4419600" y="2971800"/>
              <a:ext cx="0" cy="3048000"/>
            </a:xfrm>
            <a:prstGeom prst="line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EC6470F-B38F-E141-A04D-C1111800FFF9}"/>
                </a:ext>
              </a:extLst>
            </p:cNvPr>
            <p:cNvCxnSpPr/>
            <p:nvPr/>
          </p:nvCxnSpPr>
          <p:spPr>
            <a:xfrm>
              <a:off x="4724400" y="2971800"/>
              <a:ext cx="0" cy="3048000"/>
            </a:xfrm>
            <a:prstGeom prst="line">
              <a:avLst/>
            </a:prstGeom>
            <a:ln>
              <a:noFill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8A02730-04EF-D849-BAE2-E836CCF1A3D4}"/>
              </a:ext>
            </a:extLst>
          </p:cNvPr>
          <p:cNvCxnSpPr>
            <a:cxnSpLocks/>
          </p:cNvCxnSpPr>
          <p:nvPr/>
        </p:nvCxnSpPr>
        <p:spPr>
          <a:xfrm>
            <a:off x="2356297" y="5195169"/>
            <a:ext cx="24384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F2143F-8B13-5B49-B333-9CD11B3F580D}"/>
              </a:ext>
            </a:extLst>
          </p:cNvPr>
          <p:cNvCxnSpPr>
            <a:cxnSpLocks/>
          </p:cNvCxnSpPr>
          <p:nvPr/>
        </p:nvCxnSpPr>
        <p:spPr>
          <a:xfrm>
            <a:off x="4185097" y="4497701"/>
            <a:ext cx="609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6A7D179-BF4C-6A4F-AF69-DC70DEB0A75A}"/>
              </a:ext>
            </a:extLst>
          </p:cNvPr>
          <p:cNvSpPr txBox="1"/>
          <p:nvPr/>
        </p:nvSpPr>
        <p:spPr>
          <a:xfrm>
            <a:off x="3575497" y="4890369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64X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C44A481-A642-454E-B734-5D4EC713DC8C}"/>
              </a:ext>
            </a:extLst>
          </p:cNvPr>
          <p:cNvSpPr txBox="1"/>
          <p:nvPr/>
        </p:nvSpPr>
        <p:spPr>
          <a:xfrm>
            <a:off x="4261297" y="419290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4X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A763F0-D61D-A24F-8BBF-38C0AFC62C5E}"/>
              </a:ext>
            </a:extLst>
          </p:cNvPr>
          <p:cNvSpPr txBox="1"/>
          <p:nvPr/>
        </p:nvSpPr>
        <p:spPr>
          <a:xfrm>
            <a:off x="2554958" y="6307833"/>
            <a:ext cx="9525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[1]</a:t>
            </a:r>
            <a:r>
              <a:rPr lang="en-US" sz="1600" b="1" i="1" dirty="0"/>
              <a:t> </a:t>
            </a:r>
            <a:r>
              <a:rPr lang="en-US" sz="1600" i="1" dirty="0"/>
              <a:t>T. Gao, Y. </a:t>
            </a:r>
            <a:r>
              <a:rPr lang="en-US" sz="1600" i="1" dirty="0" err="1"/>
              <a:t>Guo</a:t>
            </a:r>
            <a:r>
              <a:rPr lang="en-US" sz="1600" i="1" dirty="0"/>
              <a:t>, B. Zhang, P. </a:t>
            </a:r>
            <a:r>
              <a:rPr lang="en-US" sz="1600" i="1" dirty="0" err="1"/>
              <a:t>Cicotti</a:t>
            </a:r>
            <a:r>
              <a:rPr lang="en-US" sz="1600" i="1" dirty="0"/>
              <a:t>, Y. Lu, P. </a:t>
            </a:r>
            <a:r>
              <a:rPr lang="en-US" sz="1600" i="1" dirty="0" err="1"/>
              <a:t>Balaji</a:t>
            </a:r>
            <a:r>
              <a:rPr lang="en-US" sz="1600" i="1" dirty="0"/>
              <a:t>, and M. Taufer. </a:t>
            </a:r>
            <a:r>
              <a:rPr lang="en-US" sz="1600" i="1" dirty="0" err="1"/>
              <a:t>Mimir</a:t>
            </a:r>
            <a:r>
              <a:rPr lang="en-US" sz="1600" i="1" dirty="0"/>
              <a:t>: Memory-Efficient and Scalable MapReduce for Large Supercomputing Systems. In Proceedings of the IPDPS, 2017.</a:t>
            </a:r>
          </a:p>
        </p:txBody>
      </p:sp>
      <p:sp>
        <p:nvSpPr>
          <p:cNvPr id="24" name="Slide Number Placeholder 3">
            <a:extLst>
              <a:ext uri="{FF2B5EF4-FFF2-40B4-BE49-F238E27FC236}">
                <a16:creationId xmlns:a16="http://schemas.microsoft.com/office/drawing/2014/main" id="{3753A32D-9AF9-9F4F-8037-17F9DDD40B68}"/>
              </a:ext>
            </a:extLst>
          </p:cNvPr>
          <p:cNvSpPr txBox="1">
            <a:spLocks/>
          </p:cNvSpPr>
          <p:nvPr/>
        </p:nvSpPr>
        <p:spPr>
          <a:xfrm>
            <a:off x="172278" y="6414743"/>
            <a:ext cx="19348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22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152070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212F2-BFDF-AA4A-9C05-CBDB46C0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Load Imbalance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E6EA9-2D99-154D-BDEF-F969E6B8E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112013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&lt;</a:t>
            </a:r>
            <a:r>
              <a:rPr lang="en-US" dirty="0" err="1"/>
              <a:t>key,value</a:t>
            </a:r>
            <a:r>
              <a:rPr lang="en-US" dirty="0"/>
              <a:t>&gt; pairs are NOT distributed evenly among processes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/>
              <a:t>Imbalanced &lt;</a:t>
            </a:r>
            <a:r>
              <a:rPr lang="en-US" dirty="0" err="1"/>
              <a:t>key,value</a:t>
            </a:r>
            <a:r>
              <a:rPr lang="en-US" dirty="0"/>
              <a:t>&gt; pairs may cause poor resource usage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438A8A-66D5-C244-9CC7-C057267438A0}"/>
              </a:ext>
            </a:extLst>
          </p:cNvPr>
          <p:cNvSpPr txBox="1"/>
          <p:nvPr/>
        </p:nvSpPr>
        <p:spPr>
          <a:xfrm>
            <a:off x="5193268" y="5663103"/>
            <a:ext cx="4572000" cy="646331"/>
          </a:xfrm>
          <a:prstGeom prst="rect">
            <a:avLst/>
          </a:prstGeom>
          <a:ln w="952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Execution time of </a:t>
            </a:r>
            <a:r>
              <a:rPr lang="en-US" i="1" dirty="0" err="1"/>
              <a:t>WordCount</a:t>
            </a:r>
            <a:r>
              <a:rPr lang="en-US" i="1" dirty="0"/>
              <a:t> (Wikipedia) </a:t>
            </a:r>
            <a:r>
              <a:rPr lang="en-US" dirty="0"/>
              <a:t>with </a:t>
            </a:r>
            <a:r>
              <a:rPr lang="en-US" dirty="0" err="1"/>
              <a:t>Mimir</a:t>
            </a:r>
            <a:r>
              <a:rPr lang="en-US" dirty="0"/>
              <a:t> on Tianhe-2 without load balancing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A059E4-AC77-3844-9A88-D1B2B32CD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390" y="2659304"/>
            <a:ext cx="4035487" cy="298100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C37C703-E433-8C44-AFCF-D8D08B74753F}"/>
              </a:ext>
            </a:extLst>
          </p:cNvPr>
          <p:cNvSpPr/>
          <p:nvPr/>
        </p:nvSpPr>
        <p:spPr>
          <a:xfrm rot="16200000">
            <a:off x="2910621" y="3375007"/>
            <a:ext cx="177420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/>
              <a:t>Total time (sec)  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DA92000-432C-2B4D-A35C-4E96B3DFE97A}"/>
              </a:ext>
            </a:extLst>
          </p:cNvPr>
          <p:cNvGrpSpPr/>
          <p:nvPr/>
        </p:nvGrpSpPr>
        <p:grpSpPr>
          <a:xfrm>
            <a:off x="7993218" y="2399077"/>
            <a:ext cx="4103132" cy="3193778"/>
            <a:chOff x="4888467" y="2826022"/>
            <a:chExt cx="4103132" cy="3193778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974809B-5F71-FA4A-B4C8-ADBB530BEE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3488" y="2971800"/>
              <a:ext cx="3828111" cy="2755722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07EB0E3-91A3-FA41-91B6-8697DA05A5B2}"/>
                </a:ext>
              </a:extLst>
            </p:cNvPr>
            <p:cNvSpPr/>
            <p:nvPr/>
          </p:nvSpPr>
          <p:spPr>
            <a:xfrm rot="16200000">
              <a:off x="3622383" y="4092106"/>
              <a:ext cx="29015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Number of &lt;</a:t>
              </a:r>
              <a:r>
                <a:rPr lang="en-US" dirty="0" err="1"/>
                <a:t>key,value</a:t>
              </a:r>
              <a:r>
                <a:rPr lang="en-US" dirty="0"/>
                <a:t>&gt; pairs 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E14FC6D-C62A-8249-8DDD-3DE20F2C5B92}"/>
                </a:ext>
              </a:extLst>
            </p:cNvPr>
            <p:cNvSpPr/>
            <p:nvPr/>
          </p:nvSpPr>
          <p:spPr>
            <a:xfrm>
              <a:off x="6291932" y="5650468"/>
              <a:ext cx="121167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r>
                <a:rPr lang="en-US" dirty="0"/>
                <a:t>Process ids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F6DDC43-15E1-3746-BB7C-E88E04BC34F2}"/>
                </a:ext>
              </a:extLst>
            </p:cNvPr>
            <p:cNvSpPr txBox="1"/>
            <p:nvPr/>
          </p:nvSpPr>
          <p:spPr>
            <a:xfrm>
              <a:off x="6292212" y="3293063"/>
              <a:ext cx="2467377" cy="1200329"/>
            </a:xfrm>
            <a:prstGeom prst="rect">
              <a:avLst/>
            </a:prstGeom>
            <a:ln w="9525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dirty="0"/>
                <a:t>Number of &lt;</a:t>
              </a:r>
              <a:r>
                <a:rPr lang="en-US" dirty="0" err="1"/>
                <a:t>key,value</a:t>
              </a:r>
              <a:r>
                <a:rPr lang="en-US" dirty="0"/>
                <a:t>&gt; pairs for the </a:t>
              </a:r>
              <a:r>
                <a:rPr lang="en-US" i="1" dirty="0" err="1"/>
                <a:t>WordCount</a:t>
              </a:r>
              <a:r>
                <a:rPr lang="en-US" i="1" dirty="0"/>
                <a:t> (Wikipedia) on 768 processes</a:t>
              </a:r>
              <a:endParaRPr lang="en-US" dirty="0"/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F663934D-8A2D-A449-AC90-CA671B7F2BBD}"/>
              </a:ext>
            </a:extLst>
          </p:cNvPr>
          <p:cNvSpPr/>
          <p:nvPr/>
        </p:nvSpPr>
        <p:spPr>
          <a:xfrm>
            <a:off x="6846712" y="2652836"/>
            <a:ext cx="632556" cy="662001"/>
          </a:xfrm>
          <a:prstGeom prst="ellipse">
            <a:avLst/>
          </a:prstGeom>
          <a:noFill/>
          <a:ln w="3810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E7D501-6237-B040-8099-B1471686E209}"/>
              </a:ext>
            </a:extLst>
          </p:cNvPr>
          <p:cNvSpPr txBox="1"/>
          <p:nvPr/>
        </p:nvSpPr>
        <p:spPr>
          <a:xfrm flipH="1">
            <a:off x="5010291" y="2843618"/>
            <a:ext cx="80851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+mj-lt"/>
              </a:rPr>
              <a:t>Mimir</a:t>
            </a:r>
            <a:endParaRPr lang="en-US" sz="16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8E1A203-520C-A047-8E2D-687D8B6057E4}"/>
              </a:ext>
            </a:extLst>
          </p:cNvPr>
          <p:cNvSpPr txBox="1"/>
          <p:nvPr/>
        </p:nvSpPr>
        <p:spPr>
          <a:xfrm>
            <a:off x="156799" y="5693881"/>
            <a:ext cx="4648200" cy="615553"/>
          </a:xfrm>
          <a:prstGeom prst="rect">
            <a:avLst/>
          </a:prstGeom>
          <a:ln w="952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700" dirty="0"/>
              <a:t>Balance ratio (Max mem / min mem for all processes) for </a:t>
            </a:r>
            <a:r>
              <a:rPr lang="en-US" sz="1700" dirty="0" err="1"/>
              <a:t>WordCount</a:t>
            </a:r>
            <a:r>
              <a:rPr lang="en-US" sz="1700" dirty="0"/>
              <a:t> </a:t>
            </a:r>
            <a:r>
              <a:rPr lang="en-US" sz="1700" i="1" dirty="0"/>
              <a:t>(Wikipedia) </a:t>
            </a:r>
            <a:r>
              <a:rPr lang="en-US" sz="1700" dirty="0"/>
              <a:t>on Tianhe-2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C33CC91-E61D-9F4B-A894-B3E68230FA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1" y="2642858"/>
            <a:ext cx="3580936" cy="294999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EAC97349-C585-F144-B684-9B0AF54A4169}"/>
              </a:ext>
            </a:extLst>
          </p:cNvPr>
          <p:cNvSpPr/>
          <p:nvPr/>
        </p:nvSpPr>
        <p:spPr>
          <a:xfrm rot="16200000">
            <a:off x="-551160" y="3268923"/>
            <a:ext cx="177779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/>
              <a:t>Balance ratio      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1B820CE-85F5-6641-A40C-519C067899F9}"/>
              </a:ext>
            </a:extLst>
          </p:cNvPr>
          <p:cNvSpPr txBox="1"/>
          <p:nvPr/>
        </p:nvSpPr>
        <p:spPr>
          <a:xfrm flipH="1">
            <a:off x="1180252" y="2902903"/>
            <a:ext cx="808519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+mj-lt"/>
              </a:rPr>
              <a:t>Mimir</a:t>
            </a:r>
            <a:endParaRPr lang="en-US" sz="1600" dirty="0">
              <a:latin typeface="+mj-lt"/>
            </a:endParaRP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CB0C442C-2CE3-1D48-A6F5-B377A4BC9432}"/>
              </a:ext>
            </a:extLst>
          </p:cNvPr>
          <p:cNvSpPr txBox="1">
            <a:spLocks/>
          </p:cNvSpPr>
          <p:nvPr/>
        </p:nvSpPr>
        <p:spPr>
          <a:xfrm>
            <a:off x="172278" y="6414743"/>
            <a:ext cx="19348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23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09377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A66A7-78D3-D341-BACA-2D04A2A70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&lt;</a:t>
            </a:r>
            <a:r>
              <a:rPr lang="en-US" dirty="0" err="1"/>
              <a:t>key,value</a:t>
            </a:r>
            <a:r>
              <a:rPr lang="en-US" dirty="0"/>
              <a:t>&gt; Pairs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CF2CD-F757-B24C-A2BB-D846E02792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1366286"/>
            <a:ext cx="10972800" cy="4525963"/>
          </a:xfrm>
        </p:spPr>
        <p:txBody>
          <a:bodyPr/>
          <a:lstStyle/>
          <a:p>
            <a:r>
              <a:rPr lang="en-US" sz="3600" dirty="0"/>
              <a:t>M</a:t>
            </a:r>
            <a:r>
              <a:rPr lang="en-US" dirty="0"/>
              <a:t>erge &lt;</a:t>
            </a:r>
            <a:r>
              <a:rPr lang="en-US" dirty="0" err="1"/>
              <a:t>key,value</a:t>
            </a:r>
            <a:r>
              <a:rPr lang="en-US" dirty="0"/>
              <a:t>&gt; pairs with the same key </a:t>
            </a:r>
            <a:r>
              <a:rPr lang="en-US" b="1" dirty="0"/>
              <a:t>before</a:t>
            </a:r>
            <a:r>
              <a:rPr lang="en-US" dirty="0"/>
              <a:t> shuffle</a:t>
            </a:r>
          </a:p>
          <a:p>
            <a:r>
              <a:rPr lang="en-US" dirty="0"/>
              <a:t>Merge &lt;</a:t>
            </a:r>
            <a:r>
              <a:rPr lang="en-US" dirty="0" err="1"/>
              <a:t>key,value</a:t>
            </a:r>
            <a:r>
              <a:rPr lang="en-US" dirty="0"/>
              <a:t>&gt; pairs with the same key </a:t>
            </a:r>
            <a:r>
              <a:rPr lang="en-US" b="1" dirty="0"/>
              <a:t>after</a:t>
            </a:r>
            <a:r>
              <a:rPr lang="en-US" dirty="0"/>
              <a:t> shuffle</a:t>
            </a:r>
          </a:p>
          <a:p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6C081E2-0839-D94F-BA1C-EED64C986A7D}"/>
              </a:ext>
            </a:extLst>
          </p:cNvPr>
          <p:cNvCxnSpPr/>
          <p:nvPr/>
        </p:nvCxnSpPr>
        <p:spPr>
          <a:xfrm>
            <a:off x="2999388" y="3387820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BCAD64A-3FDF-1343-BA80-A71CA05397DA}"/>
              </a:ext>
            </a:extLst>
          </p:cNvPr>
          <p:cNvSpPr txBox="1"/>
          <p:nvPr/>
        </p:nvSpPr>
        <p:spPr>
          <a:xfrm>
            <a:off x="4416425" y="2786542"/>
            <a:ext cx="1065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&lt;Hello,1&gt;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0DEF1FB-171A-8D47-9023-629A548D92AA}"/>
              </a:ext>
            </a:extLst>
          </p:cNvPr>
          <p:cNvSpPr/>
          <p:nvPr/>
        </p:nvSpPr>
        <p:spPr>
          <a:xfrm>
            <a:off x="3380388" y="3170519"/>
            <a:ext cx="9144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2ECB31-5494-7049-A240-C0FCA6A545AE}"/>
              </a:ext>
            </a:extLst>
          </p:cNvPr>
          <p:cNvSpPr/>
          <p:nvPr/>
        </p:nvSpPr>
        <p:spPr>
          <a:xfrm>
            <a:off x="3429000" y="4542119"/>
            <a:ext cx="9906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95FB428-CE86-244A-969C-BFD1E96A9E09}"/>
              </a:ext>
            </a:extLst>
          </p:cNvPr>
          <p:cNvCxnSpPr/>
          <p:nvPr/>
        </p:nvCxnSpPr>
        <p:spPr>
          <a:xfrm>
            <a:off x="3048000" y="4831044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BC6E50E-13F2-774B-8907-7238A07E8FFB}"/>
              </a:ext>
            </a:extLst>
          </p:cNvPr>
          <p:cNvCxnSpPr/>
          <p:nvPr/>
        </p:nvCxnSpPr>
        <p:spPr>
          <a:xfrm>
            <a:off x="4495800" y="4770721"/>
            <a:ext cx="609600" cy="10076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loud 10">
            <a:extLst>
              <a:ext uri="{FF2B5EF4-FFF2-40B4-BE49-F238E27FC236}">
                <a16:creationId xmlns:a16="http://schemas.microsoft.com/office/drawing/2014/main" id="{78812300-EDD6-EA4A-992D-2C541FCD96AC}"/>
              </a:ext>
            </a:extLst>
          </p:cNvPr>
          <p:cNvSpPr/>
          <p:nvPr/>
        </p:nvSpPr>
        <p:spPr>
          <a:xfrm>
            <a:off x="5029200" y="4109486"/>
            <a:ext cx="2057400" cy="1005417"/>
          </a:xfrm>
          <a:prstGeom prst="clou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Shuffle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9B8BA5B-FFC6-8E44-8F6C-74B430BFEEB9}"/>
              </a:ext>
            </a:extLst>
          </p:cNvPr>
          <p:cNvSpPr/>
          <p:nvPr/>
        </p:nvSpPr>
        <p:spPr>
          <a:xfrm>
            <a:off x="7418988" y="3094319"/>
            <a:ext cx="1251698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38EFDE-0B04-2C43-8567-380645154935}"/>
              </a:ext>
            </a:extLst>
          </p:cNvPr>
          <p:cNvSpPr/>
          <p:nvPr/>
        </p:nvSpPr>
        <p:spPr>
          <a:xfrm>
            <a:off x="7467601" y="4490485"/>
            <a:ext cx="1251699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reduce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449049C-CDCF-C240-93CB-5AC7580F1D78}"/>
              </a:ext>
            </a:extLst>
          </p:cNvPr>
          <p:cNvCxnSpPr/>
          <p:nvPr/>
        </p:nvCxnSpPr>
        <p:spPr>
          <a:xfrm flipV="1">
            <a:off x="8670686" y="3311620"/>
            <a:ext cx="381000" cy="1828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590C6D-7C6C-B346-ACAE-975DAF8C6DBC}"/>
              </a:ext>
            </a:extLst>
          </p:cNvPr>
          <p:cNvCxnSpPr/>
          <p:nvPr/>
        </p:nvCxnSpPr>
        <p:spPr>
          <a:xfrm>
            <a:off x="8763000" y="4803440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C1BECD0-3A61-9A4F-BDDF-AD7085FA0588}"/>
              </a:ext>
            </a:extLst>
          </p:cNvPr>
          <p:cNvCxnSpPr/>
          <p:nvPr/>
        </p:nvCxnSpPr>
        <p:spPr>
          <a:xfrm flipV="1">
            <a:off x="6781800" y="3576085"/>
            <a:ext cx="685800" cy="5334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C4237DF-9165-A547-A160-6AFC124429C3}"/>
              </a:ext>
            </a:extLst>
          </p:cNvPr>
          <p:cNvCxnSpPr>
            <a:endCxn id="13" idx="2"/>
          </p:cNvCxnSpPr>
          <p:nvPr/>
        </p:nvCxnSpPr>
        <p:spPr>
          <a:xfrm>
            <a:off x="7086600" y="4719086"/>
            <a:ext cx="381000" cy="698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4431F3B-654C-854C-87DC-08CE4508BECD}"/>
              </a:ext>
            </a:extLst>
          </p:cNvPr>
          <p:cNvSpPr/>
          <p:nvPr/>
        </p:nvSpPr>
        <p:spPr>
          <a:xfrm>
            <a:off x="1981200" y="2865719"/>
            <a:ext cx="990600" cy="1143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  <a:p>
            <a:pPr algn="ctr"/>
            <a:r>
              <a:rPr lang="en-US" dirty="0"/>
              <a:t>World</a:t>
            </a:r>
          </a:p>
          <a:p>
            <a:pPr algn="ctr"/>
            <a:r>
              <a:rPr lang="en-US" dirty="0"/>
              <a:t>Hi</a:t>
            </a:r>
          </a:p>
          <a:p>
            <a:pPr algn="ctr"/>
            <a:r>
              <a:rPr lang="en-US" dirty="0"/>
              <a:t>World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695C258-49B3-2942-B0E8-55756C0FD930}"/>
              </a:ext>
            </a:extLst>
          </p:cNvPr>
          <p:cNvSpPr/>
          <p:nvPr/>
        </p:nvSpPr>
        <p:spPr>
          <a:xfrm>
            <a:off x="1981200" y="4237319"/>
            <a:ext cx="990600" cy="914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r>
              <a:rPr lang="en-US" altLang="zh-CN" dirty="0"/>
              <a:t>ello</a:t>
            </a:r>
            <a:r>
              <a:rPr lang="zh-CN" altLang="en-US" dirty="0"/>
              <a:t> </a:t>
            </a:r>
            <a:endParaRPr lang="en-US" dirty="0"/>
          </a:p>
          <a:p>
            <a:pPr algn="ctr"/>
            <a:r>
              <a:rPr lang="en-US" dirty="0"/>
              <a:t>World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6AC0E0-A9E6-D54D-B5BB-B445EBF36013}"/>
              </a:ext>
            </a:extLst>
          </p:cNvPr>
          <p:cNvSpPr txBox="1"/>
          <p:nvPr/>
        </p:nvSpPr>
        <p:spPr>
          <a:xfrm>
            <a:off x="4416426" y="3015142"/>
            <a:ext cx="1154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&lt;World,1&gt;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CECA76-95D0-C043-AD12-8615D8897833}"/>
              </a:ext>
            </a:extLst>
          </p:cNvPr>
          <p:cNvSpPr txBox="1"/>
          <p:nvPr/>
        </p:nvSpPr>
        <p:spPr>
          <a:xfrm>
            <a:off x="4267200" y="4261885"/>
            <a:ext cx="1065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&lt;Hello,1&gt;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D4FC8D-B01E-B74D-A20F-DAA2F030F48E}"/>
              </a:ext>
            </a:extLst>
          </p:cNvPr>
          <p:cNvSpPr txBox="1"/>
          <p:nvPr/>
        </p:nvSpPr>
        <p:spPr>
          <a:xfrm>
            <a:off x="4267201" y="4883153"/>
            <a:ext cx="1154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&lt;World,1&gt;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89B1F61-0BA7-A340-99C3-17202C6B86FE}"/>
              </a:ext>
            </a:extLst>
          </p:cNvPr>
          <p:cNvSpPr/>
          <p:nvPr/>
        </p:nvSpPr>
        <p:spPr>
          <a:xfrm>
            <a:off x="9067800" y="3018119"/>
            <a:ext cx="11430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&lt;Hello, 3&gt;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B605273-22E8-E242-A6FA-11D79F5F0C7E}"/>
              </a:ext>
            </a:extLst>
          </p:cNvPr>
          <p:cNvSpPr/>
          <p:nvPr/>
        </p:nvSpPr>
        <p:spPr>
          <a:xfrm>
            <a:off x="9144000" y="4542119"/>
            <a:ext cx="12192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&lt;World, 3&gt;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F5CD60-3A0F-BF4D-9CEE-E9C527856CA7}"/>
              </a:ext>
            </a:extLst>
          </p:cNvPr>
          <p:cNvSpPr txBox="1"/>
          <p:nvPr/>
        </p:nvSpPr>
        <p:spPr>
          <a:xfrm>
            <a:off x="1846745" y="2433085"/>
            <a:ext cx="2250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Wordcount</a:t>
            </a:r>
            <a:r>
              <a:rPr lang="en-US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example: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113EE4-B128-3E48-B31D-B1CE90B06008}"/>
              </a:ext>
            </a:extLst>
          </p:cNvPr>
          <p:cNvSpPr txBox="1"/>
          <p:nvPr/>
        </p:nvSpPr>
        <p:spPr>
          <a:xfrm>
            <a:off x="4165606" y="3399119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solidFill>
                  <a:schemeClr val="bg2">
                    <a:lumMod val="10000"/>
                  </a:schemeClr>
                </a:solidFill>
              </a:rPr>
              <a:t>&lt;Hi,1&gt;</a:t>
            </a:r>
            <a:endParaRPr lang="en-US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ABC02D5-17CC-8548-B707-6C588B6F6D4A}"/>
              </a:ext>
            </a:extLst>
          </p:cNvPr>
          <p:cNvSpPr txBox="1"/>
          <p:nvPr/>
        </p:nvSpPr>
        <p:spPr>
          <a:xfrm>
            <a:off x="4038601" y="3703919"/>
            <a:ext cx="1154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&lt;World,1&gt;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A95B33A-1A86-1040-9AFC-DC6BA4F7AB34}"/>
              </a:ext>
            </a:extLst>
          </p:cNvPr>
          <p:cNvSpPr/>
          <p:nvPr/>
        </p:nvSpPr>
        <p:spPr>
          <a:xfrm>
            <a:off x="1981200" y="5404885"/>
            <a:ext cx="990600" cy="914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r>
              <a:rPr lang="en-US" altLang="zh-CN" dirty="0"/>
              <a:t>ello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2482639-4B85-9F4D-A206-BA15441DB576}"/>
              </a:ext>
            </a:extLst>
          </p:cNvPr>
          <p:cNvSpPr/>
          <p:nvPr/>
        </p:nvSpPr>
        <p:spPr>
          <a:xfrm>
            <a:off x="3429000" y="5633485"/>
            <a:ext cx="9906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C8397F4-5313-9042-9BBE-1B2F8202343F}"/>
              </a:ext>
            </a:extLst>
          </p:cNvPr>
          <p:cNvCxnSpPr/>
          <p:nvPr/>
        </p:nvCxnSpPr>
        <p:spPr>
          <a:xfrm>
            <a:off x="3048000" y="5922410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8A3A4DF-896D-9C48-8532-5AB329BB161F}"/>
              </a:ext>
            </a:extLst>
          </p:cNvPr>
          <p:cNvSpPr txBox="1"/>
          <p:nvPr/>
        </p:nvSpPr>
        <p:spPr>
          <a:xfrm>
            <a:off x="4495800" y="5633485"/>
            <a:ext cx="1065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&lt;Hello,1&gt;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538E89D7-54A3-5D42-9241-81DE6C594770}"/>
              </a:ext>
            </a:extLst>
          </p:cNvPr>
          <p:cNvCxnSpPr>
            <a:stCxn id="31" idx="1"/>
          </p:cNvCxnSpPr>
          <p:nvPr/>
        </p:nvCxnSpPr>
        <p:spPr>
          <a:xfrm flipV="1">
            <a:off x="4495800" y="5100085"/>
            <a:ext cx="990600" cy="71806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13A726E8-0C39-394D-922C-96A8CBAF7AF1}"/>
              </a:ext>
            </a:extLst>
          </p:cNvPr>
          <p:cNvSpPr/>
          <p:nvPr/>
        </p:nvSpPr>
        <p:spPr>
          <a:xfrm>
            <a:off x="7543801" y="5481085"/>
            <a:ext cx="1251699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reduce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FB156DA-F13E-3648-9781-39D4173E0854}"/>
              </a:ext>
            </a:extLst>
          </p:cNvPr>
          <p:cNvCxnSpPr/>
          <p:nvPr/>
        </p:nvCxnSpPr>
        <p:spPr>
          <a:xfrm>
            <a:off x="8811612" y="5742406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FDF3274B-C55B-FE45-8F58-A93D72C6F367}"/>
              </a:ext>
            </a:extLst>
          </p:cNvPr>
          <p:cNvSpPr/>
          <p:nvPr/>
        </p:nvSpPr>
        <p:spPr>
          <a:xfrm>
            <a:off x="9192612" y="5481085"/>
            <a:ext cx="12192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&lt;Hi, 1&gt;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47075E4-FD05-A042-BE42-5253BB9FA1C8}"/>
              </a:ext>
            </a:extLst>
          </p:cNvPr>
          <p:cNvCxnSpPr>
            <a:endCxn id="33" idx="2"/>
          </p:cNvCxnSpPr>
          <p:nvPr/>
        </p:nvCxnSpPr>
        <p:spPr>
          <a:xfrm>
            <a:off x="6629400" y="5023886"/>
            <a:ext cx="914400" cy="69278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978E7E7-F02B-5E4E-94A5-B65AD9CCFD05}"/>
              </a:ext>
            </a:extLst>
          </p:cNvPr>
          <p:cNvSpPr txBox="1"/>
          <p:nvPr/>
        </p:nvSpPr>
        <p:spPr>
          <a:xfrm>
            <a:off x="4419601" y="3118885"/>
            <a:ext cx="1174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&lt;World,2&gt;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5071B80-FBCF-A746-9A03-82062C163889}"/>
              </a:ext>
            </a:extLst>
          </p:cNvPr>
          <p:cNvCxnSpPr/>
          <p:nvPr/>
        </p:nvCxnSpPr>
        <p:spPr>
          <a:xfrm>
            <a:off x="4419600" y="3423685"/>
            <a:ext cx="990600" cy="76200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3F48D1E6-C73C-0745-A8A7-F6C69AE602EC}"/>
              </a:ext>
            </a:extLst>
          </p:cNvPr>
          <p:cNvSpPr txBox="1"/>
          <p:nvPr/>
        </p:nvSpPr>
        <p:spPr>
          <a:xfrm>
            <a:off x="6248401" y="3118885"/>
            <a:ext cx="1082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solidFill>
                  <a:srgbClr val="FF0000"/>
                </a:solidFill>
              </a:rPr>
              <a:t>&lt;Hello,2&gt;</a:t>
            </a:r>
          </a:p>
        </p:txBody>
      </p:sp>
      <p:sp>
        <p:nvSpPr>
          <p:cNvPr id="40" name="Slide Number Placeholder 3">
            <a:extLst>
              <a:ext uri="{FF2B5EF4-FFF2-40B4-BE49-F238E27FC236}">
                <a16:creationId xmlns:a16="http://schemas.microsoft.com/office/drawing/2014/main" id="{6C8B5F27-C7F4-BE47-B829-98C675285C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24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6468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22222E-6 L 0.20521 -0.12685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000" y="-6111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-1.11111E-6 L 0.18055 0.02153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28" y="10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8333 -0.28889 " pathEditMode="relative" ptsTypes="AA">
                                      <p:cBhvr>
                                        <p:cTn id="90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8333 0.26666 " pathEditMode="relative" ptsTypes="AA">
                                      <p:cBhvr>
                                        <p:cTn id="9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3.33333E-6 L 0.26892 -0.01736 " pathEditMode="relative" rAng="0" ptsTypes="AA">
                                      <p:cBhvr>
                                        <p:cTn id="9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38" y="-880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3334 0.14445 " pathEditMode="relative" ptsTypes="AA">
                                      <p:cBhvr>
                                        <p:cTn id="96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6" grpId="2"/>
      <p:bldP spid="7" grpId="0" animBg="1"/>
      <p:bldP spid="8" grpId="0" animBg="1"/>
      <p:bldP spid="11" grpId="0" animBg="1"/>
      <p:bldP spid="12" grpId="0" animBg="1"/>
      <p:bldP spid="13" grpId="0" animBg="1"/>
      <p:bldP spid="18" grpId="0" animBg="1"/>
      <p:bldP spid="19" grpId="0" animBg="1"/>
      <p:bldP spid="20" grpId="0"/>
      <p:bldP spid="20" grpId="1"/>
      <p:bldP spid="21" grpId="0"/>
      <p:bldP spid="21" grpId="1"/>
      <p:bldP spid="21" grpId="2"/>
      <p:bldP spid="22" grpId="0"/>
      <p:bldP spid="22" grpId="1"/>
      <p:bldP spid="23" grpId="0" animBg="1"/>
      <p:bldP spid="24" grpId="0" animBg="1"/>
      <p:bldP spid="26" grpId="0"/>
      <p:bldP spid="26" grpId="1"/>
      <p:bldP spid="27" grpId="0"/>
      <p:bldP spid="27" grpId="1"/>
      <p:bldP spid="28" grpId="0" animBg="1"/>
      <p:bldP spid="29" grpId="0" animBg="1"/>
      <p:bldP spid="31" grpId="0"/>
      <p:bldP spid="31" grpId="1"/>
      <p:bldP spid="33" grpId="0" animBg="1"/>
      <p:bldP spid="35" grpId="0" animBg="1"/>
      <p:bldP spid="37" grpId="0"/>
      <p:bldP spid="37" grpId="1"/>
      <p:bldP spid="3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9B5A3-6984-BD47-BC25-2374A55CA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Combining &lt;</a:t>
            </a:r>
            <a:r>
              <a:rPr lang="en-US" dirty="0" err="1"/>
              <a:t>key,value</a:t>
            </a:r>
            <a:r>
              <a:rPr lang="en-US" dirty="0"/>
              <a:t>&gt; Pairs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007B8-83FC-E14E-BAF3-26AD18386E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Combiner operations:</a:t>
            </a:r>
          </a:p>
          <a:p>
            <a:pPr lvl="1"/>
            <a:r>
              <a:rPr lang="en-US" dirty="0"/>
              <a:t>Merge &lt;</a:t>
            </a:r>
            <a:r>
              <a:rPr lang="en-US" dirty="0" err="1"/>
              <a:t>key,value</a:t>
            </a:r>
            <a:r>
              <a:rPr lang="en-US" dirty="0"/>
              <a:t>&gt; pairs with the same key </a:t>
            </a:r>
            <a:r>
              <a:rPr lang="en-US" b="1" dirty="0"/>
              <a:t>before </a:t>
            </a:r>
            <a:r>
              <a:rPr lang="en-US" dirty="0"/>
              <a:t>shuffle</a:t>
            </a:r>
          </a:p>
          <a:p>
            <a:pPr lvl="1"/>
            <a:r>
              <a:rPr lang="en-US" dirty="0"/>
              <a:t>Merge &lt;</a:t>
            </a:r>
            <a:r>
              <a:rPr lang="en-US" dirty="0" err="1"/>
              <a:t>key,value</a:t>
            </a:r>
            <a:r>
              <a:rPr lang="en-US" dirty="0"/>
              <a:t>&gt; pairs with the same key </a:t>
            </a:r>
            <a:r>
              <a:rPr lang="en-US" b="1" dirty="0"/>
              <a:t>after </a:t>
            </a:r>
            <a:r>
              <a:rPr lang="en-US" dirty="0"/>
              <a:t>shuffle</a:t>
            </a:r>
          </a:p>
          <a:p>
            <a:r>
              <a:rPr lang="en-US" dirty="0"/>
              <a:t>Application dependent:</a:t>
            </a:r>
          </a:p>
          <a:p>
            <a:pPr lvl="1"/>
            <a:r>
              <a:rPr lang="en-US" dirty="0"/>
              <a:t>Wordcount </a:t>
            </a:r>
            <a:r>
              <a:rPr lang="en-US" dirty="0">
                <a:sym typeface="Wingdings"/>
              </a:rPr>
              <a:t> </a:t>
            </a:r>
            <a:r>
              <a:rPr lang="en-US" b="1" dirty="0">
                <a:solidFill>
                  <a:srgbClr val="FF0000"/>
                </a:solidFill>
              </a:rPr>
              <a:t>YES</a:t>
            </a:r>
          </a:p>
          <a:p>
            <a:pPr lvl="1"/>
            <a:r>
              <a:rPr lang="en-US" dirty="0"/>
              <a:t>Join 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NO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CE2C1D-7FD9-BA42-9BB3-EF24FFB99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25</a:t>
            </a:fld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5A2D84B-95FA-7F4B-9397-3BBC3E96DAC2}"/>
              </a:ext>
            </a:extLst>
          </p:cNvPr>
          <p:cNvSpPr/>
          <p:nvPr/>
        </p:nvSpPr>
        <p:spPr>
          <a:xfrm>
            <a:off x="8526780" y="2895601"/>
            <a:ext cx="1524000" cy="374385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aggregate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94B15FA-8411-FF44-93CD-EB93F49EE625}"/>
              </a:ext>
            </a:extLst>
          </p:cNvPr>
          <p:cNvSpPr/>
          <p:nvPr/>
        </p:nvSpPr>
        <p:spPr>
          <a:xfrm>
            <a:off x="7764780" y="3080851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2F978DE-9A34-B444-802C-4CA660F02CAD}"/>
              </a:ext>
            </a:extLst>
          </p:cNvPr>
          <p:cNvCxnSpPr/>
          <p:nvPr/>
        </p:nvCxnSpPr>
        <p:spPr>
          <a:xfrm>
            <a:off x="7536180" y="3233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5790D74-2B93-E04B-8F88-ED594500213E}"/>
              </a:ext>
            </a:extLst>
          </p:cNvPr>
          <p:cNvSpPr/>
          <p:nvPr/>
        </p:nvSpPr>
        <p:spPr>
          <a:xfrm>
            <a:off x="7764780" y="3919051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A87F1B6-3AFA-8B4A-A35B-8D7592BDB57A}"/>
              </a:ext>
            </a:extLst>
          </p:cNvPr>
          <p:cNvCxnSpPr/>
          <p:nvPr/>
        </p:nvCxnSpPr>
        <p:spPr>
          <a:xfrm>
            <a:off x="7536180" y="4147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48058D89-BF05-0F42-AEB9-55127E35E179}"/>
              </a:ext>
            </a:extLst>
          </p:cNvPr>
          <p:cNvSpPr/>
          <p:nvPr/>
        </p:nvSpPr>
        <p:spPr>
          <a:xfrm>
            <a:off x="7764780" y="4909651"/>
            <a:ext cx="762000" cy="374385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AA58691-F244-0F4E-A637-0C7F0ACC9C89}"/>
              </a:ext>
            </a:extLst>
          </p:cNvPr>
          <p:cNvCxnSpPr/>
          <p:nvPr/>
        </p:nvCxnSpPr>
        <p:spPr>
          <a:xfrm>
            <a:off x="7536180" y="5138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38A6169-6975-C142-BD73-E5F6CD7BFC25}"/>
              </a:ext>
            </a:extLst>
          </p:cNvPr>
          <p:cNvSpPr txBox="1"/>
          <p:nvPr/>
        </p:nvSpPr>
        <p:spPr>
          <a:xfrm>
            <a:off x="7078981" y="4376251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627DD6-3CB6-E24C-AEE9-123A33444662}"/>
              </a:ext>
            </a:extLst>
          </p:cNvPr>
          <p:cNvSpPr txBox="1"/>
          <p:nvPr/>
        </p:nvSpPr>
        <p:spPr>
          <a:xfrm>
            <a:off x="6545580" y="3004651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847C85-3129-C94A-9BE9-3EE6AC51821C}"/>
              </a:ext>
            </a:extLst>
          </p:cNvPr>
          <p:cNvSpPr txBox="1"/>
          <p:nvPr/>
        </p:nvSpPr>
        <p:spPr>
          <a:xfrm>
            <a:off x="6568046" y="3919051"/>
            <a:ext cx="368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P1</a:t>
            </a:r>
            <a:endParaRPr 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8D807B-47D0-0B44-B792-E9AAC0D46364}"/>
              </a:ext>
            </a:extLst>
          </p:cNvPr>
          <p:cNvSpPr txBox="1"/>
          <p:nvPr/>
        </p:nvSpPr>
        <p:spPr>
          <a:xfrm>
            <a:off x="6568047" y="4909651"/>
            <a:ext cx="3717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Pn</a:t>
            </a:r>
            <a:endParaRPr 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7FEC43-6F0C-CE40-A117-D2F8A9D44AB1}"/>
              </a:ext>
            </a:extLst>
          </p:cNvPr>
          <p:cNvSpPr txBox="1"/>
          <p:nvPr/>
        </p:nvSpPr>
        <p:spPr>
          <a:xfrm>
            <a:off x="10203181" y="4452451"/>
            <a:ext cx="3123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…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82317C8-FBE5-DE47-B003-19D21D8E5917}"/>
              </a:ext>
            </a:extLst>
          </p:cNvPr>
          <p:cNvCxnSpPr/>
          <p:nvPr/>
        </p:nvCxnSpPr>
        <p:spPr>
          <a:xfrm>
            <a:off x="8526780" y="3233251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9F084C8-AFA3-9F4E-B734-C5108EDCEF20}"/>
              </a:ext>
            </a:extLst>
          </p:cNvPr>
          <p:cNvCxnSpPr/>
          <p:nvPr/>
        </p:nvCxnSpPr>
        <p:spPr>
          <a:xfrm flipV="1">
            <a:off x="8526780" y="3254926"/>
            <a:ext cx="1600200" cy="8927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523FAA1-74D8-6947-B7BE-D641CEEB8F2C}"/>
              </a:ext>
            </a:extLst>
          </p:cNvPr>
          <p:cNvCxnSpPr/>
          <p:nvPr/>
        </p:nvCxnSpPr>
        <p:spPr>
          <a:xfrm>
            <a:off x="8526780" y="5138251"/>
            <a:ext cx="1600200" cy="2167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DE2D2CC-739C-994B-87E8-E00D0AF51E3C}"/>
              </a:ext>
            </a:extLst>
          </p:cNvPr>
          <p:cNvCxnSpPr/>
          <p:nvPr/>
        </p:nvCxnSpPr>
        <p:spPr>
          <a:xfrm>
            <a:off x="10660380" y="3233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BE2B370-3BFC-994C-90C2-6B42CEEE0965}"/>
              </a:ext>
            </a:extLst>
          </p:cNvPr>
          <p:cNvCxnSpPr/>
          <p:nvPr/>
        </p:nvCxnSpPr>
        <p:spPr>
          <a:xfrm>
            <a:off x="10660380" y="41476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B987909-4638-7F4C-AEEB-9883F8EE4191}"/>
              </a:ext>
            </a:extLst>
          </p:cNvPr>
          <p:cNvCxnSpPr/>
          <p:nvPr/>
        </p:nvCxnSpPr>
        <p:spPr>
          <a:xfrm>
            <a:off x="10660380" y="5138250"/>
            <a:ext cx="2286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6509F348-B0EF-6A4C-9743-D4AF0DAC1C0A}"/>
              </a:ext>
            </a:extLst>
          </p:cNvPr>
          <p:cNvCxnSpPr/>
          <p:nvPr/>
        </p:nvCxnSpPr>
        <p:spPr>
          <a:xfrm>
            <a:off x="8526780" y="3211575"/>
            <a:ext cx="1600200" cy="9577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44D5FF8-7143-5C42-8DD9-0227D09376F8}"/>
              </a:ext>
            </a:extLst>
          </p:cNvPr>
          <p:cNvCxnSpPr/>
          <p:nvPr/>
        </p:nvCxnSpPr>
        <p:spPr>
          <a:xfrm>
            <a:off x="8526780" y="3211575"/>
            <a:ext cx="1600200" cy="1948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3111DAD-D5DA-6E4A-A587-E12E00D39C16}"/>
              </a:ext>
            </a:extLst>
          </p:cNvPr>
          <p:cNvCxnSpPr/>
          <p:nvPr/>
        </p:nvCxnSpPr>
        <p:spPr>
          <a:xfrm>
            <a:off x="8526780" y="4125975"/>
            <a:ext cx="1600200" cy="433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DF4FB2B-83BC-7744-BB25-6495E6D73488}"/>
              </a:ext>
            </a:extLst>
          </p:cNvPr>
          <p:cNvCxnSpPr/>
          <p:nvPr/>
        </p:nvCxnSpPr>
        <p:spPr>
          <a:xfrm>
            <a:off x="8526780" y="4125975"/>
            <a:ext cx="1600200" cy="10339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2D6F10B-90CB-7E4D-ACF1-F630E8D511DA}"/>
              </a:ext>
            </a:extLst>
          </p:cNvPr>
          <p:cNvCxnSpPr/>
          <p:nvPr/>
        </p:nvCxnSpPr>
        <p:spPr>
          <a:xfrm flipV="1">
            <a:off x="8526780" y="4169325"/>
            <a:ext cx="1600200" cy="9472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F6E458F-69E8-DD42-A1F7-070B40B04610}"/>
              </a:ext>
            </a:extLst>
          </p:cNvPr>
          <p:cNvCxnSpPr/>
          <p:nvPr/>
        </p:nvCxnSpPr>
        <p:spPr>
          <a:xfrm flipV="1">
            <a:off x="8526780" y="3254925"/>
            <a:ext cx="1600200" cy="186165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6782B010-6B69-4B4C-BE4A-68326993B603}"/>
              </a:ext>
            </a:extLst>
          </p:cNvPr>
          <p:cNvSpPr/>
          <p:nvPr/>
        </p:nvSpPr>
        <p:spPr>
          <a:xfrm>
            <a:off x="7002780" y="2895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9C13BF7-AB48-D340-A3AC-63D58E63A5E4}"/>
              </a:ext>
            </a:extLst>
          </p:cNvPr>
          <p:cNvSpPr/>
          <p:nvPr/>
        </p:nvSpPr>
        <p:spPr>
          <a:xfrm>
            <a:off x="10050780" y="2895600"/>
            <a:ext cx="609600" cy="251460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C3970AD-A17B-4F4E-8AA0-ED61D6135CE1}"/>
              </a:ext>
            </a:extLst>
          </p:cNvPr>
          <p:cNvSpPr txBox="1"/>
          <p:nvPr/>
        </p:nvSpPr>
        <p:spPr>
          <a:xfrm>
            <a:off x="7019692" y="2618601"/>
            <a:ext cx="733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input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54A6360-A018-2141-8C8D-5AF2E18756D1}"/>
              </a:ext>
            </a:extLst>
          </p:cNvPr>
          <p:cNvSpPr txBox="1"/>
          <p:nvPr/>
        </p:nvSpPr>
        <p:spPr>
          <a:xfrm>
            <a:off x="9669781" y="2362200"/>
            <a:ext cx="1453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&lt;</a:t>
            </a:r>
            <a:r>
              <a:rPr lang="en-US" sz="2000" err="1"/>
              <a:t>key</a:t>
            </a:r>
            <a:r>
              <a:rPr lang="en-US" sz="2000"/>
              <a:t>, value</a:t>
            </a:r>
            <a:r>
              <a:rPr lang="en-US" sz="2000" dirty="0"/>
              <a:t>&gt;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8E6C90D-CFF0-BD40-A42C-6D36DBC8D469}"/>
              </a:ext>
            </a:extLst>
          </p:cNvPr>
          <p:cNvSpPr/>
          <p:nvPr/>
        </p:nvSpPr>
        <p:spPr>
          <a:xfrm>
            <a:off x="7078980" y="3048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385E3EF-7DA5-E344-A125-57888EA327BB}"/>
              </a:ext>
            </a:extLst>
          </p:cNvPr>
          <p:cNvSpPr/>
          <p:nvPr/>
        </p:nvSpPr>
        <p:spPr>
          <a:xfrm>
            <a:off x="7078980" y="3962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13555F2-52E1-7544-87D5-4B4FC3A076B4}"/>
              </a:ext>
            </a:extLst>
          </p:cNvPr>
          <p:cNvSpPr/>
          <p:nvPr/>
        </p:nvSpPr>
        <p:spPr>
          <a:xfrm>
            <a:off x="7078980" y="4953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8C1BC80-C758-904A-9C59-0C6945A0C3C3}"/>
              </a:ext>
            </a:extLst>
          </p:cNvPr>
          <p:cNvSpPr/>
          <p:nvPr/>
        </p:nvSpPr>
        <p:spPr>
          <a:xfrm>
            <a:off x="10126980" y="3048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807A8A2-5F08-354B-A9EC-DCA1AD3C76CD}"/>
              </a:ext>
            </a:extLst>
          </p:cNvPr>
          <p:cNvSpPr/>
          <p:nvPr/>
        </p:nvSpPr>
        <p:spPr>
          <a:xfrm>
            <a:off x="10126980" y="39624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41DA88D-F7C7-3C48-AD08-258629FC9E47}"/>
              </a:ext>
            </a:extLst>
          </p:cNvPr>
          <p:cNvSpPr/>
          <p:nvPr/>
        </p:nvSpPr>
        <p:spPr>
          <a:xfrm>
            <a:off x="10126980" y="4953000"/>
            <a:ext cx="457200" cy="38100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40" name="Curved Up Arrow 39">
            <a:extLst>
              <a:ext uri="{FF2B5EF4-FFF2-40B4-BE49-F238E27FC236}">
                <a16:creationId xmlns:a16="http://schemas.microsoft.com/office/drawing/2014/main" id="{60A35412-F593-0B48-AE02-B65EFE937803}"/>
              </a:ext>
            </a:extLst>
          </p:cNvPr>
          <p:cNvSpPr/>
          <p:nvPr/>
        </p:nvSpPr>
        <p:spPr>
          <a:xfrm>
            <a:off x="8221980" y="3504510"/>
            <a:ext cx="457200" cy="229290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Curved Up Arrow 40">
            <a:extLst>
              <a:ext uri="{FF2B5EF4-FFF2-40B4-BE49-F238E27FC236}">
                <a16:creationId xmlns:a16="http://schemas.microsoft.com/office/drawing/2014/main" id="{DEB8D362-83EE-7E47-BA08-DFA3953CC621}"/>
              </a:ext>
            </a:extLst>
          </p:cNvPr>
          <p:cNvSpPr/>
          <p:nvPr/>
        </p:nvSpPr>
        <p:spPr>
          <a:xfrm>
            <a:off x="9949141" y="3520730"/>
            <a:ext cx="457200" cy="229290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2" name="Curved Up Arrow 41">
            <a:extLst>
              <a:ext uri="{FF2B5EF4-FFF2-40B4-BE49-F238E27FC236}">
                <a16:creationId xmlns:a16="http://schemas.microsoft.com/office/drawing/2014/main" id="{393A6B04-EE74-4149-8FE9-3659D134315A}"/>
              </a:ext>
            </a:extLst>
          </p:cNvPr>
          <p:cNvSpPr/>
          <p:nvPr/>
        </p:nvSpPr>
        <p:spPr>
          <a:xfrm>
            <a:off x="8247419" y="4362787"/>
            <a:ext cx="457200" cy="229290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Curved Up Arrow 42">
            <a:extLst>
              <a:ext uri="{FF2B5EF4-FFF2-40B4-BE49-F238E27FC236}">
                <a16:creationId xmlns:a16="http://schemas.microsoft.com/office/drawing/2014/main" id="{B3BB1A8A-6084-034A-8B78-8879D55624EC}"/>
              </a:ext>
            </a:extLst>
          </p:cNvPr>
          <p:cNvSpPr/>
          <p:nvPr/>
        </p:nvSpPr>
        <p:spPr>
          <a:xfrm>
            <a:off x="9867129" y="4427338"/>
            <a:ext cx="457200" cy="229290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Curved Up Arrow 43">
            <a:extLst>
              <a:ext uri="{FF2B5EF4-FFF2-40B4-BE49-F238E27FC236}">
                <a16:creationId xmlns:a16="http://schemas.microsoft.com/office/drawing/2014/main" id="{83C7B6A3-7D34-7146-AAC4-B470D1B0262A}"/>
              </a:ext>
            </a:extLst>
          </p:cNvPr>
          <p:cNvSpPr/>
          <p:nvPr/>
        </p:nvSpPr>
        <p:spPr>
          <a:xfrm>
            <a:off x="8257470" y="5291938"/>
            <a:ext cx="457200" cy="229290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Curved Up Arrow 44">
            <a:extLst>
              <a:ext uri="{FF2B5EF4-FFF2-40B4-BE49-F238E27FC236}">
                <a16:creationId xmlns:a16="http://schemas.microsoft.com/office/drawing/2014/main" id="{624344A0-6E2C-7749-AD80-E0BD744DBD3D}"/>
              </a:ext>
            </a:extLst>
          </p:cNvPr>
          <p:cNvSpPr/>
          <p:nvPr/>
        </p:nvSpPr>
        <p:spPr>
          <a:xfrm>
            <a:off x="9867129" y="5431875"/>
            <a:ext cx="457200" cy="229290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45BD86A-77DF-4D42-A604-738C1A8FFEC0}"/>
              </a:ext>
            </a:extLst>
          </p:cNvPr>
          <p:cNvSpPr txBox="1"/>
          <p:nvPr/>
        </p:nvSpPr>
        <p:spPr>
          <a:xfrm>
            <a:off x="8042115" y="3697239"/>
            <a:ext cx="738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combine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A4B3245-680F-504B-B88D-7E8041EB435B}"/>
              </a:ext>
            </a:extLst>
          </p:cNvPr>
          <p:cNvSpPr txBox="1"/>
          <p:nvPr/>
        </p:nvSpPr>
        <p:spPr>
          <a:xfrm>
            <a:off x="9787151" y="3713002"/>
            <a:ext cx="738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combine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1C54E92-F1BD-3E4B-B23C-A4F519D3C1CA}"/>
              </a:ext>
            </a:extLst>
          </p:cNvPr>
          <p:cNvSpPr txBox="1"/>
          <p:nvPr/>
        </p:nvSpPr>
        <p:spPr>
          <a:xfrm>
            <a:off x="8021320" y="4578716"/>
            <a:ext cx="738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combine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C7FCF19-63D6-2348-83A8-06B90AFD54B7}"/>
              </a:ext>
            </a:extLst>
          </p:cNvPr>
          <p:cNvSpPr txBox="1"/>
          <p:nvPr/>
        </p:nvSpPr>
        <p:spPr>
          <a:xfrm>
            <a:off x="9766327" y="4641793"/>
            <a:ext cx="738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combine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2C5B80-FE9B-3642-AF58-290BB4C21C07}"/>
              </a:ext>
            </a:extLst>
          </p:cNvPr>
          <p:cNvSpPr txBox="1"/>
          <p:nvPr/>
        </p:nvSpPr>
        <p:spPr>
          <a:xfrm>
            <a:off x="8055298" y="5485241"/>
            <a:ext cx="738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combine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3A446CA-5309-7E49-A020-A9D7F8498442}"/>
              </a:ext>
            </a:extLst>
          </p:cNvPr>
          <p:cNvSpPr txBox="1"/>
          <p:nvPr/>
        </p:nvSpPr>
        <p:spPr>
          <a:xfrm>
            <a:off x="9697720" y="5631902"/>
            <a:ext cx="7385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combine</a:t>
            </a:r>
          </a:p>
        </p:txBody>
      </p:sp>
      <p:sp>
        <p:nvSpPr>
          <p:cNvPr id="52" name="Slide Number Placeholder 3">
            <a:extLst>
              <a:ext uri="{FF2B5EF4-FFF2-40B4-BE49-F238E27FC236}">
                <a16:creationId xmlns:a16="http://schemas.microsoft.com/office/drawing/2014/main" id="{AC2F4F9C-4E5E-D142-929D-7E2F4DBD197B}"/>
              </a:ext>
            </a:extLst>
          </p:cNvPr>
          <p:cNvSpPr txBox="1">
            <a:spLocks/>
          </p:cNvSpPr>
          <p:nvPr/>
        </p:nvSpPr>
        <p:spPr>
          <a:xfrm>
            <a:off x="172278" y="6414743"/>
            <a:ext cx="19348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25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988397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DE078-C028-E542-BE53-139C3BE8C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From Multiple &lt;</a:t>
            </a:r>
            <a:r>
              <a:rPr lang="en-US" dirty="0" err="1"/>
              <a:t>key,value</a:t>
            </a:r>
            <a:r>
              <a:rPr lang="en-US" dirty="0"/>
              <a:t>&gt; Pairs With Same Key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35C465-A085-B64B-BD57-74AF27F41772}"/>
              </a:ext>
            </a:extLst>
          </p:cNvPr>
          <p:cNvSpPr/>
          <p:nvPr/>
        </p:nvSpPr>
        <p:spPr>
          <a:xfrm>
            <a:off x="5031434" y="1646686"/>
            <a:ext cx="675861" cy="186429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77ABABB-EA82-F44F-ABC7-4A1033EDEC96}"/>
              </a:ext>
            </a:extLst>
          </p:cNvPr>
          <p:cNvSpPr/>
          <p:nvPr/>
        </p:nvSpPr>
        <p:spPr>
          <a:xfrm>
            <a:off x="5031434" y="4313375"/>
            <a:ext cx="675861" cy="186429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006D6A-9535-D747-8AEF-3E5488407EFE}"/>
              </a:ext>
            </a:extLst>
          </p:cNvPr>
          <p:cNvSpPr/>
          <p:nvPr/>
        </p:nvSpPr>
        <p:spPr>
          <a:xfrm>
            <a:off x="6974536" y="1646686"/>
            <a:ext cx="675861" cy="1864291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2FBDB3-59D4-E241-B835-5C0B1C8C921E}"/>
              </a:ext>
            </a:extLst>
          </p:cNvPr>
          <p:cNvSpPr/>
          <p:nvPr/>
        </p:nvSpPr>
        <p:spPr>
          <a:xfrm>
            <a:off x="6974536" y="4313375"/>
            <a:ext cx="675861" cy="1864291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12D082-2DE5-7040-9ADD-B937D9206CC2}"/>
              </a:ext>
            </a:extLst>
          </p:cNvPr>
          <p:cNvSpPr txBox="1"/>
          <p:nvPr/>
        </p:nvSpPr>
        <p:spPr>
          <a:xfrm>
            <a:off x="1837884" y="2394164"/>
            <a:ext cx="1807612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input elements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346798-822F-9C49-86ED-1F509072C7C2}"/>
              </a:ext>
            </a:extLst>
          </p:cNvPr>
          <p:cNvSpPr txBox="1"/>
          <p:nvPr/>
        </p:nvSpPr>
        <p:spPr>
          <a:xfrm>
            <a:off x="1837884" y="5090987"/>
            <a:ext cx="1807612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input elements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CC4E2B4-54A4-A944-9DE5-7D303265D950}"/>
              </a:ext>
            </a:extLst>
          </p:cNvPr>
          <p:cNvCxnSpPr>
            <a:stCxn id="7" idx="1"/>
            <a:endCxn id="7" idx="3"/>
          </p:cNvCxnSpPr>
          <p:nvPr/>
        </p:nvCxnSpPr>
        <p:spPr>
          <a:xfrm>
            <a:off x="5031434" y="2578831"/>
            <a:ext cx="6758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E589A5B-DFD4-AC45-89D3-9E65A082122C}"/>
              </a:ext>
            </a:extLst>
          </p:cNvPr>
          <p:cNvCxnSpPr/>
          <p:nvPr/>
        </p:nvCxnSpPr>
        <p:spPr>
          <a:xfrm>
            <a:off x="5031433" y="5245519"/>
            <a:ext cx="6758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440A098-89F0-C946-A4DC-941A614BFC48}"/>
              </a:ext>
            </a:extLst>
          </p:cNvPr>
          <p:cNvCxnSpPr/>
          <p:nvPr/>
        </p:nvCxnSpPr>
        <p:spPr>
          <a:xfrm flipV="1">
            <a:off x="5369363" y="2102820"/>
            <a:ext cx="1943103" cy="1988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1B4106F-04B6-D642-9AF5-B691435C37C5}"/>
              </a:ext>
            </a:extLst>
          </p:cNvPr>
          <p:cNvCxnSpPr/>
          <p:nvPr/>
        </p:nvCxnSpPr>
        <p:spPr>
          <a:xfrm flipV="1">
            <a:off x="5334000" y="2637344"/>
            <a:ext cx="1943104" cy="2048957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062D95-B177-074D-BAA6-4B3F0817DEFF}"/>
              </a:ext>
            </a:extLst>
          </p:cNvPr>
          <p:cNvCxnSpPr/>
          <p:nvPr/>
        </p:nvCxnSpPr>
        <p:spPr>
          <a:xfrm>
            <a:off x="5369361" y="3075368"/>
            <a:ext cx="1943104" cy="1782836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D77C1C1-5592-C94A-83E9-AFAE678D496A}"/>
              </a:ext>
            </a:extLst>
          </p:cNvPr>
          <p:cNvCxnSpPr/>
          <p:nvPr/>
        </p:nvCxnSpPr>
        <p:spPr>
          <a:xfrm flipV="1">
            <a:off x="5369363" y="5608673"/>
            <a:ext cx="1943103" cy="1988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9503F27-7F41-5542-A208-3CD20AFEF946}"/>
              </a:ext>
            </a:extLst>
          </p:cNvPr>
          <p:cNvSpPr txBox="1"/>
          <p:nvPr/>
        </p:nvSpPr>
        <p:spPr>
          <a:xfrm>
            <a:off x="5247656" y="3596352"/>
            <a:ext cx="1665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rgbClr val="FF0000"/>
                </a:solidFill>
              </a:rPr>
              <a:t>MPI_Alltoallv</a:t>
            </a:r>
            <a:r>
              <a:rPr lang="en-US" b="1" i="1" dirty="0">
                <a:solidFill>
                  <a:srgbClr val="FF0000"/>
                </a:solidFill>
              </a:rPr>
              <a:t> 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communication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9DC7884-E9B6-1544-B6C2-9F713B5E8D2F}"/>
              </a:ext>
            </a:extLst>
          </p:cNvPr>
          <p:cNvCxnSpPr/>
          <p:nvPr/>
        </p:nvCxnSpPr>
        <p:spPr>
          <a:xfrm>
            <a:off x="3764190" y="2578831"/>
            <a:ext cx="1029857" cy="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75D16BE-34D2-494B-AA4C-B16C6C63CE09}"/>
              </a:ext>
            </a:extLst>
          </p:cNvPr>
          <p:cNvCxnSpPr/>
          <p:nvPr/>
        </p:nvCxnSpPr>
        <p:spPr>
          <a:xfrm>
            <a:off x="3801464" y="5245520"/>
            <a:ext cx="1037303" cy="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5324AB6-17A5-2F40-B363-A9D4224DFF94}"/>
              </a:ext>
            </a:extLst>
          </p:cNvPr>
          <p:cNvSpPr txBox="1"/>
          <p:nvPr/>
        </p:nvSpPr>
        <p:spPr>
          <a:xfrm>
            <a:off x="3569403" y="2705101"/>
            <a:ext cx="1419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User-defined</a:t>
            </a:r>
          </a:p>
          <a:p>
            <a:pPr algn="ctr"/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map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053A62-4EC2-1F45-B678-AD9AF996EC04}"/>
              </a:ext>
            </a:extLst>
          </p:cNvPr>
          <p:cNvSpPr txBox="1"/>
          <p:nvPr/>
        </p:nvSpPr>
        <p:spPr>
          <a:xfrm>
            <a:off x="3515672" y="5515578"/>
            <a:ext cx="1419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User-defined</a:t>
            </a:r>
          </a:p>
          <a:p>
            <a:pPr algn="ctr"/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map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AF2BB1-8F97-1743-9F28-9801D57FD476}"/>
              </a:ext>
            </a:extLst>
          </p:cNvPr>
          <p:cNvSpPr/>
          <p:nvPr/>
        </p:nvSpPr>
        <p:spPr>
          <a:xfrm>
            <a:off x="8917638" y="1882144"/>
            <a:ext cx="1302023" cy="69668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6EB0DDF-36A2-0A4B-9198-02FF60B77A24}"/>
              </a:ext>
            </a:extLst>
          </p:cNvPr>
          <p:cNvSpPr/>
          <p:nvPr/>
        </p:nvSpPr>
        <p:spPr>
          <a:xfrm>
            <a:off x="8917638" y="2578830"/>
            <a:ext cx="1302023" cy="69668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23F13D1-3166-E140-AC31-A34997B93AD6}"/>
              </a:ext>
            </a:extLst>
          </p:cNvPr>
          <p:cNvSpPr txBox="1"/>
          <p:nvPr/>
        </p:nvSpPr>
        <p:spPr>
          <a:xfrm>
            <a:off x="9381915" y="3294029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…..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509D37-C992-E04A-BA82-DA94D3D0BC42}"/>
              </a:ext>
            </a:extLst>
          </p:cNvPr>
          <p:cNvSpPr txBox="1"/>
          <p:nvPr/>
        </p:nvSpPr>
        <p:spPr>
          <a:xfrm>
            <a:off x="8917637" y="1432913"/>
            <a:ext cx="52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/>
              <a:t>KVs</a:t>
            </a:r>
            <a:endParaRPr lang="en-US" b="1" i="1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F6760D0-16EA-0A4D-852A-9126DFBC58FC}"/>
              </a:ext>
            </a:extLst>
          </p:cNvPr>
          <p:cNvCxnSpPr/>
          <p:nvPr/>
        </p:nvCxnSpPr>
        <p:spPr>
          <a:xfrm flipV="1">
            <a:off x="7752751" y="2578831"/>
            <a:ext cx="1109368" cy="994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08703472-7D63-8047-8CC6-C6DAB7CC1DEC}"/>
              </a:ext>
            </a:extLst>
          </p:cNvPr>
          <p:cNvSpPr/>
          <p:nvPr/>
        </p:nvSpPr>
        <p:spPr>
          <a:xfrm>
            <a:off x="8917638" y="4581483"/>
            <a:ext cx="1302023" cy="69668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1E8826-54DA-3744-86DA-C805EF04AAB3}"/>
              </a:ext>
            </a:extLst>
          </p:cNvPr>
          <p:cNvSpPr/>
          <p:nvPr/>
        </p:nvSpPr>
        <p:spPr>
          <a:xfrm>
            <a:off x="8917638" y="5278169"/>
            <a:ext cx="1302023" cy="69668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7A38C8-700F-654A-929A-EDDFB8431412}"/>
              </a:ext>
            </a:extLst>
          </p:cNvPr>
          <p:cNvSpPr txBox="1"/>
          <p:nvPr/>
        </p:nvSpPr>
        <p:spPr>
          <a:xfrm>
            <a:off x="9381915" y="5993368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…..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75455D-A84E-BD4C-9F14-A443496814D3}"/>
              </a:ext>
            </a:extLst>
          </p:cNvPr>
          <p:cNvSpPr txBox="1"/>
          <p:nvPr/>
        </p:nvSpPr>
        <p:spPr>
          <a:xfrm>
            <a:off x="8917637" y="4132252"/>
            <a:ext cx="52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/>
              <a:t>KVs</a:t>
            </a:r>
            <a:endParaRPr lang="en-US" b="1" i="1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EDF23FC-92BA-144B-9A43-6EF087CF9E35}"/>
              </a:ext>
            </a:extLst>
          </p:cNvPr>
          <p:cNvCxnSpPr/>
          <p:nvPr/>
        </p:nvCxnSpPr>
        <p:spPr>
          <a:xfrm flipV="1">
            <a:off x="7752751" y="5278170"/>
            <a:ext cx="1109368" cy="994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6C4C1430-6956-C14D-B562-5AFE927113B1}"/>
              </a:ext>
            </a:extLst>
          </p:cNvPr>
          <p:cNvSpPr txBox="1"/>
          <p:nvPr/>
        </p:nvSpPr>
        <p:spPr>
          <a:xfrm>
            <a:off x="4733290" y="1247361"/>
            <a:ext cx="127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/>
              <a:t>send </a:t>
            </a:r>
            <a:r>
              <a:rPr lang="en-US" b="1" i="1" dirty="0"/>
              <a:t>buffer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24C0A83-0921-7843-980B-5CDA9E41DA72}"/>
              </a:ext>
            </a:extLst>
          </p:cNvPr>
          <p:cNvSpPr txBox="1"/>
          <p:nvPr/>
        </p:nvSpPr>
        <p:spPr>
          <a:xfrm>
            <a:off x="6473211" y="1243123"/>
            <a:ext cx="1504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/>
              <a:t>receive </a:t>
            </a:r>
            <a:r>
              <a:rPr lang="en-US" b="1" i="1" dirty="0"/>
              <a:t>buffer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683AE23-A89C-474E-B62F-BA24019545F5}"/>
              </a:ext>
            </a:extLst>
          </p:cNvPr>
          <p:cNvSpPr txBox="1"/>
          <p:nvPr/>
        </p:nvSpPr>
        <p:spPr>
          <a:xfrm>
            <a:off x="1887203" y="441473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Process 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D4248F7-272A-644E-882B-295919E77346}"/>
              </a:ext>
            </a:extLst>
          </p:cNvPr>
          <p:cNvSpPr txBox="1"/>
          <p:nvPr/>
        </p:nvSpPr>
        <p:spPr>
          <a:xfrm>
            <a:off x="1899309" y="1658901"/>
            <a:ext cx="1074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 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1E7434A-03AC-AA43-9FAE-809AFC4EF2A8}"/>
              </a:ext>
            </a:extLst>
          </p:cNvPr>
          <p:cNvSpPr txBox="1"/>
          <p:nvPr/>
        </p:nvSpPr>
        <p:spPr>
          <a:xfrm>
            <a:off x="7969667" y="4952487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chemeClr val="accent2">
                    <a:lumMod val="75000"/>
                  </a:schemeClr>
                </a:solidFill>
              </a:rPr>
              <a:t>copy</a:t>
            </a:r>
            <a:endParaRPr lang="en-US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DE9C8B9-B5D7-F140-9FB7-DCD911D182B6}"/>
              </a:ext>
            </a:extLst>
          </p:cNvPr>
          <p:cNvSpPr txBox="1"/>
          <p:nvPr/>
        </p:nvSpPr>
        <p:spPr>
          <a:xfrm>
            <a:off x="7969667" y="2215545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chemeClr val="accent2">
                    <a:lumMod val="75000"/>
                  </a:schemeClr>
                </a:solidFill>
              </a:rPr>
              <a:t>copy</a:t>
            </a:r>
            <a:endParaRPr lang="en-US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8" name="Slide Number Placeholder 3">
            <a:extLst>
              <a:ext uri="{FF2B5EF4-FFF2-40B4-BE49-F238E27FC236}">
                <a16:creationId xmlns:a16="http://schemas.microsoft.com/office/drawing/2014/main" id="{20306986-40A2-3649-97B4-75FA9E3E8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26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83072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DE078-C028-E542-BE53-139C3BE8C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105" y="184809"/>
            <a:ext cx="10972800" cy="1143000"/>
          </a:xfrm>
        </p:spPr>
        <p:txBody>
          <a:bodyPr>
            <a:normAutofit/>
          </a:bodyPr>
          <a:lstStyle/>
          <a:p>
            <a:r>
              <a:rPr lang="en-US" dirty="0"/>
              <a:t>To Combined &lt;</a:t>
            </a:r>
            <a:r>
              <a:rPr lang="en-US" dirty="0" err="1"/>
              <a:t>key,value</a:t>
            </a:r>
            <a:r>
              <a:rPr lang="en-US" dirty="0"/>
              <a:t>&gt; Pairs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E362745-D58D-BB4E-91B8-613647975FB9}"/>
              </a:ext>
            </a:extLst>
          </p:cNvPr>
          <p:cNvSpPr/>
          <p:nvPr/>
        </p:nvSpPr>
        <p:spPr>
          <a:xfrm>
            <a:off x="5300645" y="1698729"/>
            <a:ext cx="675861" cy="186429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E8ED4E5-763B-5443-AEBA-ABF2E736F487}"/>
              </a:ext>
            </a:extLst>
          </p:cNvPr>
          <p:cNvSpPr/>
          <p:nvPr/>
        </p:nvSpPr>
        <p:spPr>
          <a:xfrm>
            <a:off x="5300645" y="4365418"/>
            <a:ext cx="675861" cy="186429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258A640-89E2-964E-AE58-1354D376B50A}"/>
              </a:ext>
            </a:extLst>
          </p:cNvPr>
          <p:cNvSpPr/>
          <p:nvPr/>
        </p:nvSpPr>
        <p:spPr>
          <a:xfrm>
            <a:off x="7243747" y="1698729"/>
            <a:ext cx="675861" cy="1864291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E38643E-0209-504C-ABD6-36FC7C56E13A}"/>
              </a:ext>
            </a:extLst>
          </p:cNvPr>
          <p:cNvSpPr/>
          <p:nvPr/>
        </p:nvSpPr>
        <p:spPr>
          <a:xfrm>
            <a:off x="7243747" y="4365418"/>
            <a:ext cx="675861" cy="1864291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7C92D2B-C551-EA41-8C78-6BEBBD321FEC}"/>
              </a:ext>
            </a:extLst>
          </p:cNvPr>
          <p:cNvSpPr txBox="1"/>
          <p:nvPr/>
        </p:nvSpPr>
        <p:spPr>
          <a:xfrm>
            <a:off x="2107095" y="2446207"/>
            <a:ext cx="1807612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input elements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980FB45-A0B7-004F-87AA-BF6973F3D2CD}"/>
              </a:ext>
            </a:extLst>
          </p:cNvPr>
          <p:cNvSpPr txBox="1"/>
          <p:nvPr/>
        </p:nvSpPr>
        <p:spPr>
          <a:xfrm>
            <a:off x="2107095" y="5143030"/>
            <a:ext cx="1807612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input elements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252CD17-C194-7446-A5CB-35C0616C0992}"/>
              </a:ext>
            </a:extLst>
          </p:cNvPr>
          <p:cNvCxnSpPr>
            <a:stCxn id="40" idx="1"/>
            <a:endCxn id="40" idx="3"/>
          </p:cNvCxnSpPr>
          <p:nvPr/>
        </p:nvCxnSpPr>
        <p:spPr>
          <a:xfrm>
            <a:off x="5300645" y="2630874"/>
            <a:ext cx="6758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1165827-0B6A-8345-825D-BCDE172C2011}"/>
              </a:ext>
            </a:extLst>
          </p:cNvPr>
          <p:cNvCxnSpPr/>
          <p:nvPr/>
        </p:nvCxnSpPr>
        <p:spPr>
          <a:xfrm>
            <a:off x="5300644" y="5297562"/>
            <a:ext cx="67586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29E83DD6-1292-1E45-9522-E5913294AF16}"/>
              </a:ext>
            </a:extLst>
          </p:cNvPr>
          <p:cNvCxnSpPr/>
          <p:nvPr/>
        </p:nvCxnSpPr>
        <p:spPr>
          <a:xfrm flipV="1">
            <a:off x="5638574" y="2154863"/>
            <a:ext cx="1943103" cy="1988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F0A5D9B-6E23-4440-840B-417EB8EC9DF7}"/>
              </a:ext>
            </a:extLst>
          </p:cNvPr>
          <p:cNvCxnSpPr/>
          <p:nvPr/>
        </p:nvCxnSpPr>
        <p:spPr>
          <a:xfrm flipV="1">
            <a:off x="5603211" y="2689387"/>
            <a:ext cx="1943104" cy="2048957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A1A8875-BEB6-A04D-9EB5-5768F6D5825E}"/>
              </a:ext>
            </a:extLst>
          </p:cNvPr>
          <p:cNvCxnSpPr/>
          <p:nvPr/>
        </p:nvCxnSpPr>
        <p:spPr>
          <a:xfrm>
            <a:off x="5638572" y="3127411"/>
            <a:ext cx="1943104" cy="1782836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6EEF744-FA20-CF45-9DC3-DC8CB43EF85C}"/>
              </a:ext>
            </a:extLst>
          </p:cNvPr>
          <p:cNvCxnSpPr/>
          <p:nvPr/>
        </p:nvCxnSpPr>
        <p:spPr>
          <a:xfrm flipV="1">
            <a:off x="5638574" y="5660716"/>
            <a:ext cx="1943103" cy="1988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C3A22C22-CB1C-4641-B2AC-A888AD768209}"/>
              </a:ext>
            </a:extLst>
          </p:cNvPr>
          <p:cNvSpPr txBox="1"/>
          <p:nvPr/>
        </p:nvSpPr>
        <p:spPr>
          <a:xfrm>
            <a:off x="5516867" y="3648395"/>
            <a:ext cx="1665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rgbClr val="FF0000"/>
                </a:solidFill>
              </a:rPr>
              <a:t>MPI_Alltoallv</a:t>
            </a:r>
            <a:r>
              <a:rPr lang="en-US" b="1" i="1" dirty="0">
                <a:solidFill>
                  <a:srgbClr val="FF0000"/>
                </a:solidFill>
              </a:rPr>
              <a:t> </a:t>
            </a:r>
          </a:p>
          <a:p>
            <a:r>
              <a:rPr lang="en-US" b="1" i="1" dirty="0">
                <a:solidFill>
                  <a:srgbClr val="FF0000"/>
                </a:solidFill>
              </a:rPr>
              <a:t>communication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6C28F28-2881-004A-A037-655E96F923E6}"/>
              </a:ext>
            </a:extLst>
          </p:cNvPr>
          <p:cNvCxnSpPr/>
          <p:nvPr/>
        </p:nvCxnSpPr>
        <p:spPr>
          <a:xfrm>
            <a:off x="4033401" y="2630874"/>
            <a:ext cx="1029857" cy="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CB9C204-E352-7D4C-973D-B526905C9D92}"/>
              </a:ext>
            </a:extLst>
          </p:cNvPr>
          <p:cNvCxnSpPr/>
          <p:nvPr/>
        </p:nvCxnSpPr>
        <p:spPr>
          <a:xfrm>
            <a:off x="4070675" y="5297563"/>
            <a:ext cx="1037303" cy="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685157BC-2B13-6D42-ACB8-CD6116E94F82}"/>
              </a:ext>
            </a:extLst>
          </p:cNvPr>
          <p:cNvSpPr txBox="1"/>
          <p:nvPr/>
        </p:nvSpPr>
        <p:spPr>
          <a:xfrm>
            <a:off x="3838614" y="2757144"/>
            <a:ext cx="1419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User-defined</a:t>
            </a:r>
          </a:p>
          <a:p>
            <a:pPr algn="ctr"/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map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E31890E-C5CF-5343-B8CB-500F616512B8}"/>
              </a:ext>
            </a:extLst>
          </p:cNvPr>
          <p:cNvSpPr txBox="1"/>
          <p:nvPr/>
        </p:nvSpPr>
        <p:spPr>
          <a:xfrm>
            <a:off x="3784883" y="5567621"/>
            <a:ext cx="14194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User-defined</a:t>
            </a:r>
          </a:p>
          <a:p>
            <a:pPr algn="ctr"/>
            <a:r>
              <a:rPr lang="en-US" b="1" i="1" dirty="0">
                <a:solidFill>
                  <a:schemeClr val="accent2">
                    <a:lumMod val="75000"/>
                  </a:schemeClr>
                </a:solidFill>
              </a:rPr>
              <a:t>map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751A8A5-E8AF-2947-9671-EB3C3A87EA6E}"/>
              </a:ext>
            </a:extLst>
          </p:cNvPr>
          <p:cNvSpPr/>
          <p:nvPr/>
        </p:nvSpPr>
        <p:spPr>
          <a:xfrm>
            <a:off x="9186849" y="1934187"/>
            <a:ext cx="1302023" cy="69668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6499F34-733F-F547-8B81-93EB1A70E5B8}"/>
              </a:ext>
            </a:extLst>
          </p:cNvPr>
          <p:cNvSpPr/>
          <p:nvPr/>
        </p:nvSpPr>
        <p:spPr>
          <a:xfrm>
            <a:off x="9186849" y="2630873"/>
            <a:ext cx="1302023" cy="69668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838B6DE-0ED2-6F4B-9054-D5EBAAB641FF}"/>
              </a:ext>
            </a:extLst>
          </p:cNvPr>
          <p:cNvSpPr txBox="1"/>
          <p:nvPr/>
        </p:nvSpPr>
        <p:spPr>
          <a:xfrm>
            <a:off x="9651126" y="3346072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…..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60A221-0691-9B49-898F-DA412E9AA38D}"/>
              </a:ext>
            </a:extLst>
          </p:cNvPr>
          <p:cNvSpPr txBox="1"/>
          <p:nvPr/>
        </p:nvSpPr>
        <p:spPr>
          <a:xfrm>
            <a:off x="9186848" y="1484956"/>
            <a:ext cx="52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/>
              <a:t>KVs</a:t>
            </a:r>
            <a:endParaRPr lang="en-US" b="1" i="1" dirty="0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ED2687C-D0FF-7843-A21B-8D4849B0AA96}"/>
              </a:ext>
            </a:extLst>
          </p:cNvPr>
          <p:cNvCxnSpPr/>
          <p:nvPr/>
        </p:nvCxnSpPr>
        <p:spPr>
          <a:xfrm flipV="1">
            <a:off x="8021962" y="2630874"/>
            <a:ext cx="1109368" cy="994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AB17E7B-1DDB-104E-8A9E-DD3914F96F73}"/>
              </a:ext>
            </a:extLst>
          </p:cNvPr>
          <p:cNvSpPr/>
          <p:nvPr/>
        </p:nvSpPr>
        <p:spPr>
          <a:xfrm>
            <a:off x="9186849" y="4633526"/>
            <a:ext cx="1302023" cy="69668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EA87AB6-1FDC-6D49-B591-F973797DD521}"/>
              </a:ext>
            </a:extLst>
          </p:cNvPr>
          <p:cNvSpPr/>
          <p:nvPr/>
        </p:nvSpPr>
        <p:spPr>
          <a:xfrm>
            <a:off x="9186849" y="5330212"/>
            <a:ext cx="1302023" cy="696686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D11EA8BA-3B3A-874C-B34D-CBC963A8BB2E}"/>
              </a:ext>
            </a:extLst>
          </p:cNvPr>
          <p:cNvSpPr txBox="1"/>
          <p:nvPr/>
        </p:nvSpPr>
        <p:spPr>
          <a:xfrm>
            <a:off x="9651126" y="6045411"/>
            <a:ext cx="470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…..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DE90249A-85B8-BB4E-A248-7C68975121FF}"/>
              </a:ext>
            </a:extLst>
          </p:cNvPr>
          <p:cNvSpPr txBox="1"/>
          <p:nvPr/>
        </p:nvSpPr>
        <p:spPr>
          <a:xfrm>
            <a:off x="9186848" y="4184295"/>
            <a:ext cx="529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/>
              <a:t>KVs</a:t>
            </a:r>
            <a:endParaRPr lang="en-US" b="1" i="1" dirty="0"/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3DD2462C-33BE-3341-A455-16E05C6BA936}"/>
              </a:ext>
            </a:extLst>
          </p:cNvPr>
          <p:cNvCxnSpPr/>
          <p:nvPr/>
        </p:nvCxnSpPr>
        <p:spPr>
          <a:xfrm flipV="1">
            <a:off x="8021962" y="5330213"/>
            <a:ext cx="1109368" cy="9941"/>
          </a:xfrm>
          <a:prstGeom prst="straightConnector1">
            <a:avLst/>
          </a:prstGeom>
          <a:ln w="3810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6DD53E27-00F3-EA43-8A16-23288FC4A4C3}"/>
              </a:ext>
            </a:extLst>
          </p:cNvPr>
          <p:cNvSpPr txBox="1"/>
          <p:nvPr/>
        </p:nvSpPr>
        <p:spPr>
          <a:xfrm>
            <a:off x="5002501" y="1299404"/>
            <a:ext cx="127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/>
              <a:t>send </a:t>
            </a:r>
            <a:r>
              <a:rPr lang="en-US" b="1" i="1" dirty="0"/>
              <a:t>buffer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AC13C45-FE1C-3F48-BEE8-C35DB38F1A8D}"/>
              </a:ext>
            </a:extLst>
          </p:cNvPr>
          <p:cNvSpPr txBox="1"/>
          <p:nvPr/>
        </p:nvSpPr>
        <p:spPr>
          <a:xfrm>
            <a:off x="6742422" y="1295166"/>
            <a:ext cx="1504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/>
              <a:t>receive </a:t>
            </a:r>
            <a:r>
              <a:rPr lang="en-US" b="1" i="1" dirty="0"/>
              <a:t>buffer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B3FACD8-6F98-ED44-A740-F0E608ED9828}"/>
              </a:ext>
            </a:extLst>
          </p:cNvPr>
          <p:cNvSpPr txBox="1"/>
          <p:nvPr/>
        </p:nvSpPr>
        <p:spPr>
          <a:xfrm>
            <a:off x="2156414" y="4466773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Process 1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A60205F-4B0E-6F41-97A4-9FEEDE84764D}"/>
              </a:ext>
            </a:extLst>
          </p:cNvPr>
          <p:cNvSpPr txBox="1"/>
          <p:nvPr/>
        </p:nvSpPr>
        <p:spPr>
          <a:xfrm>
            <a:off x="2168520" y="1710944"/>
            <a:ext cx="1074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>
                <a:ln w="0"/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 0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6C3D33F-D9B3-4142-823A-3387DB44D48B}"/>
              </a:ext>
            </a:extLst>
          </p:cNvPr>
          <p:cNvSpPr txBox="1"/>
          <p:nvPr/>
        </p:nvSpPr>
        <p:spPr>
          <a:xfrm>
            <a:off x="8238878" y="5004530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chemeClr val="accent2">
                    <a:lumMod val="75000"/>
                  </a:schemeClr>
                </a:solidFill>
              </a:rPr>
              <a:t>copy</a:t>
            </a:r>
            <a:endParaRPr lang="en-US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41DF630-402F-BB42-A834-00FF4447DA08}"/>
              </a:ext>
            </a:extLst>
          </p:cNvPr>
          <p:cNvSpPr txBox="1"/>
          <p:nvPr/>
        </p:nvSpPr>
        <p:spPr>
          <a:xfrm>
            <a:off x="8238878" y="2267588"/>
            <a:ext cx="628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>
                <a:solidFill>
                  <a:schemeClr val="accent2">
                    <a:lumMod val="75000"/>
                  </a:schemeClr>
                </a:solidFill>
              </a:rPr>
              <a:t>copy</a:t>
            </a:r>
            <a:endParaRPr lang="en-US" b="1" i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1" name="Curved Down Arrow 70">
            <a:extLst>
              <a:ext uri="{FF2B5EF4-FFF2-40B4-BE49-F238E27FC236}">
                <a16:creationId xmlns:a16="http://schemas.microsoft.com/office/drawing/2014/main" id="{8772A923-A326-F345-9C85-7BC0ECAC8DC4}"/>
              </a:ext>
            </a:extLst>
          </p:cNvPr>
          <p:cNvSpPr/>
          <p:nvPr/>
        </p:nvSpPr>
        <p:spPr>
          <a:xfrm>
            <a:off x="4261170" y="1739873"/>
            <a:ext cx="736019" cy="407671"/>
          </a:xfrm>
          <a:prstGeom prst="curvedDown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2" name="Curved Down Arrow 71">
            <a:extLst>
              <a:ext uri="{FF2B5EF4-FFF2-40B4-BE49-F238E27FC236}">
                <a16:creationId xmlns:a16="http://schemas.microsoft.com/office/drawing/2014/main" id="{6632536A-90A9-DA47-9026-6CA695B5F1CE}"/>
              </a:ext>
            </a:extLst>
          </p:cNvPr>
          <p:cNvSpPr/>
          <p:nvPr/>
        </p:nvSpPr>
        <p:spPr>
          <a:xfrm>
            <a:off x="4253015" y="4492942"/>
            <a:ext cx="736019" cy="404117"/>
          </a:xfrm>
          <a:prstGeom prst="curvedDown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3" name="Curved Down Arrow 72">
            <a:extLst>
              <a:ext uri="{FF2B5EF4-FFF2-40B4-BE49-F238E27FC236}">
                <a16:creationId xmlns:a16="http://schemas.microsoft.com/office/drawing/2014/main" id="{371930E9-FBDB-7243-A330-FA5B1EEBD622}"/>
              </a:ext>
            </a:extLst>
          </p:cNvPr>
          <p:cNvSpPr/>
          <p:nvPr/>
        </p:nvSpPr>
        <p:spPr>
          <a:xfrm>
            <a:off x="8156451" y="1883944"/>
            <a:ext cx="736019" cy="404117"/>
          </a:xfrm>
          <a:prstGeom prst="curvedDown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4" name="Curved Down Arrow 73">
            <a:extLst>
              <a:ext uri="{FF2B5EF4-FFF2-40B4-BE49-F238E27FC236}">
                <a16:creationId xmlns:a16="http://schemas.microsoft.com/office/drawing/2014/main" id="{956ADDE6-2BB5-D640-A3C2-5990C1CE1F82}"/>
              </a:ext>
            </a:extLst>
          </p:cNvPr>
          <p:cNvSpPr/>
          <p:nvPr/>
        </p:nvSpPr>
        <p:spPr>
          <a:xfrm>
            <a:off x="8158086" y="4591680"/>
            <a:ext cx="736019" cy="404117"/>
          </a:xfrm>
          <a:prstGeom prst="curvedDownArrow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46306822-F120-1B4E-90B0-325B35B09720}"/>
              </a:ext>
            </a:extLst>
          </p:cNvPr>
          <p:cNvSpPr txBox="1"/>
          <p:nvPr/>
        </p:nvSpPr>
        <p:spPr>
          <a:xfrm>
            <a:off x="4079212" y="1409297"/>
            <a:ext cx="1009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combine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E277B46-A6F0-7249-93C3-BE2B1D905FE2}"/>
              </a:ext>
            </a:extLst>
          </p:cNvPr>
          <p:cNvSpPr txBox="1"/>
          <p:nvPr/>
        </p:nvSpPr>
        <p:spPr>
          <a:xfrm>
            <a:off x="4079212" y="4179463"/>
            <a:ext cx="1009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combine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852ABAE6-0BD9-D040-BF18-8C3FF7FA4CEC}"/>
              </a:ext>
            </a:extLst>
          </p:cNvPr>
          <p:cNvSpPr txBox="1"/>
          <p:nvPr/>
        </p:nvSpPr>
        <p:spPr>
          <a:xfrm>
            <a:off x="8041612" y="1537943"/>
            <a:ext cx="1009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combine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F58B4D8-B633-1F4F-AE03-3CC6CD134A10}"/>
              </a:ext>
            </a:extLst>
          </p:cNvPr>
          <p:cNvSpPr txBox="1"/>
          <p:nvPr/>
        </p:nvSpPr>
        <p:spPr>
          <a:xfrm>
            <a:off x="8064503" y="4235220"/>
            <a:ext cx="10093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combine</a:t>
            </a:r>
          </a:p>
        </p:txBody>
      </p:sp>
      <p:sp>
        <p:nvSpPr>
          <p:cNvPr id="84" name="Slide Number Placeholder 3">
            <a:extLst>
              <a:ext uri="{FF2B5EF4-FFF2-40B4-BE49-F238E27FC236}">
                <a16:creationId xmlns:a16="http://schemas.microsoft.com/office/drawing/2014/main" id="{57BA12F2-0561-C942-BE52-FAEA87E833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27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818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76C3B-7F68-9040-B6C9-31D958E72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Word Counting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BD8DF50-23F0-194A-899B-B8051373C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78" y="3532040"/>
            <a:ext cx="3760494" cy="27935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EE8FDB2-58FC-FD41-9CF4-14D1A0518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6434" y="3532040"/>
            <a:ext cx="3768759" cy="279351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0D1D752-0E20-B542-9E37-2C4825FE6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4014" y="3532040"/>
            <a:ext cx="3768759" cy="279351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DD457E6-15C3-7A47-AED9-4C71998DCD86}"/>
              </a:ext>
            </a:extLst>
          </p:cNvPr>
          <p:cNvSpPr/>
          <p:nvPr/>
        </p:nvSpPr>
        <p:spPr>
          <a:xfrm>
            <a:off x="172278" y="1645371"/>
            <a:ext cx="1141012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Calibri" panose="020F0502020204030204" pitchFamily="34" charset="0"/>
              </a:rPr>
              <a:t>Benchmarks: </a:t>
            </a:r>
            <a:r>
              <a:rPr lang="en-US" sz="2400" dirty="0" err="1">
                <a:cs typeface="Calibri" panose="020F0502020204030204" pitchFamily="34" charset="0"/>
              </a:rPr>
              <a:t>WordCount</a:t>
            </a:r>
            <a:r>
              <a:rPr lang="en-US" sz="2400" dirty="0">
                <a:cs typeface="Calibri" panose="020F0502020204030204" pitchFamily="34" charset="0"/>
              </a:rPr>
              <a:t> (WC) – single-pass MapReduce application with associative and commutative reduce function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Calibri" panose="020F0502020204030204" pitchFamily="34" charset="0"/>
              </a:rPr>
              <a:t>HPC System: Tianhe-2: compute node with two Intel Xeon E2-2692v2 CPUs (12 cores each, 24 cores total) running at 2.2 GHz. Each node has 64 GB of memory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Dataset: Synthetic words distributed in a balanced way (24 GB/node)</a:t>
            </a: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E1B64FA6-0BC6-6242-9D3A-1F751436E3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28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263023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DDC73-1C7C-514C-B8CB-64A3C6D12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Octree Clustering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FF4C774-1B54-2840-8CB2-3E72A7CBB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915" y="3538156"/>
            <a:ext cx="3701608" cy="27497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4ADFE39-64DB-C04F-9EAD-25F676A46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9752" y="3569498"/>
            <a:ext cx="3709743" cy="274976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AE9215A-149D-5E4A-B7CD-C0B1BB6B87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2724" y="3569498"/>
            <a:ext cx="3709743" cy="274976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E07FED8-99C2-B54E-A523-42F07FC33DB2}"/>
              </a:ext>
            </a:extLst>
          </p:cNvPr>
          <p:cNvSpPr/>
          <p:nvPr/>
        </p:nvSpPr>
        <p:spPr>
          <a:xfrm>
            <a:off x="314047" y="1771300"/>
            <a:ext cx="9241433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Calibri" panose="020F0502020204030204" pitchFamily="34" charset="0"/>
              </a:rPr>
              <a:t>Benchmark: Octree Clustering (OC) – iterative chain of MR jobs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cs typeface="Calibri" panose="020F0502020204030204" pitchFamily="34" charset="0"/>
              </a:rPr>
              <a:t>HPC System: Tianhe-2: compute node with two Intel Xeon </a:t>
            </a:r>
          </a:p>
          <a:p>
            <a:r>
              <a:rPr lang="en-US" sz="2400" dirty="0">
                <a:cs typeface="Calibri" panose="020F0502020204030204" pitchFamily="34" charset="0"/>
              </a:rPr>
              <a:t>	E2-2692v2 CPUs (12 cores each, 24 cores total) running at </a:t>
            </a:r>
          </a:p>
          <a:p>
            <a:r>
              <a:rPr lang="en-US" sz="2400" dirty="0">
                <a:cs typeface="Calibri" panose="020F0502020204030204" pitchFamily="34" charset="0"/>
              </a:rPr>
              <a:t>	2.2 GHz. Each node has 64 GB of memory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Data: synthetic point distributed in a balanced way  (2</a:t>
            </a:r>
            <a:r>
              <a:rPr lang="en-US" sz="2400" baseline="30000" dirty="0"/>
              <a:t>29 </a:t>
            </a:r>
            <a:r>
              <a:rPr lang="en-US" sz="2400" dirty="0"/>
              <a:t>points/node)</a:t>
            </a:r>
          </a:p>
          <a:p>
            <a:r>
              <a:rPr lang="en-US" dirty="0">
                <a:cs typeface="Calibri" panose="020F0502020204030204" pitchFamily="34" charset="0"/>
              </a:rPr>
              <a:t> </a:t>
            </a:r>
            <a:endParaRPr lang="en-US" dirty="0"/>
          </a:p>
        </p:txBody>
      </p:sp>
      <p:pic>
        <p:nvPicPr>
          <p:cNvPr id="25" name="Picture 24" descr="octree_3.png">
            <a:extLst>
              <a:ext uri="{FF2B5EF4-FFF2-40B4-BE49-F238E27FC236}">
                <a16:creationId xmlns:a16="http://schemas.microsoft.com/office/drawing/2014/main" id="{C81A1547-1B1C-B54A-8FD1-658AC829AB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53522" y="546011"/>
            <a:ext cx="3576747" cy="2646965"/>
          </a:xfrm>
          <a:prstGeom prst="rect">
            <a:avLst/>
          </a:prstGeom>
        </p:spPr>
      </p:pic>
      <p:sp>
        <p:nvSpPr>
          <p:cNvPr id="26" name="Slide Number Placeholder 3">
            <a:extLst>
              <a:ext uri="{FF2B5EF4-FFF2-40B4-BE49-F238E27FC236}">
                <a16:creationId xmlns:a16="http://schemas.microsoft.com/office/drawing/2014/main" id="{B4D8CB6A-6DDE-2C42-B587-7CA21055284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29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73544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8880A-9D0D-5444-A141-4189F0FF5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Cost of Data Movement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CD7F8-DD3D-DC48-A788-5EC14E2287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1167713"/>
          </a:xfrm>
        </p:spPr>
        <p:txBody>
          <a:bodyPr>
            <a:normAutofit/>
          </a:bodyPr>
          <a:lstStyle/>
          <a:p>
            <a:r>
              <a:rPr lang="en-US" dirty="0"/>
              <a:t>Floating point operations will further increase</a:t>
            </a:r>
          </a:p>
          <a:p>
            <a:r>
              <a:rPr lang="en-US" dirty="0"/>
              <a:t>Speed to move data down the memory hierarchy is stagnant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15D873-68BA-C340-9A29-EE85EA67178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070" y="3083936"/>
            <a:ext cx="3994063" cy="3150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750DF5-35A4-AB48-9996-34B5531B0783}"/>
              </a:ext>
            </a:extLst>
          </p:cNvPr>
          <p:cNvSpPr txBox="1"/>
          <p:nvPr/>
        </p:nvSpPr>
        <p:spPr>
          <a:xfrm>
            <a:off x="1810687" y="2931536"/>
            <a:ext cx="128458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/>
              <a:t>Peak FLOPS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6D428D-7E71-9647-A0BC-A37DE059095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997" y="3150200"/>
            <a:ext cx="3994063" cy="31656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504E9D-3E02-8D44-8791-D2877F51076C}"/>
              </a:ext>
            </a:extLst>
          </p:cNvPr>
          <p:cNvSpPr txBox="1"/>
          <p:nvPr/>
        </p:nvSpPr>
        <p:spPr>
          <a:xfrm>
            <a:off x="6991614" y="3083936"/>
            <a:ext cx="2499082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b="1" dirty="0"/>
              <a:t>Peak PFS I/O Bandwidth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A6CA3E37-6E9F-B04D-85E7-9B9C979861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3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325144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6DF29-BFF6-4C4D-8A18-3A0EB7221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3E2ED-2331-874F-B0F8-1C0E05406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" altLang="zh-CN" dirty="0"/>
              <a:t>We prese</a:t>
            </a:r>
            <a:r>
              <a:rPr lang="en-US" altLang="zh-CN" dirty="0" err="1"/>
              <a:t>nt</a:t>
            </a:r>
            <a:r>
              <a:rPr lang="en" altLang="zh-CN" dirty="0"/>
              <a:t> an extension of </a:t>
            </a:r>
            <a:r>
              <a:rPr lang="en" altLang="zh-CN" dirty="0" err="1"/>
              <a:t>Mimir</a:t>
            </a:r>
            <a:r>
              <a:rPr lang="en" altLang="zh-CN" dirty="0"/>
              <a:t> (a MapReduce  over MPI framework) to support the combiner workflow </a:t>
            </a:r>
          </a:p>
          <a:p>
            <a:pPr lvl="1"/>
            <a:r>
              <a:rPr lang="en" altLang="zh-CN" dirty="0"/>
              <a:t>Leverages features of MapReduce applications with associativity and commutativity properties </a:t>
            </a:r>
          </a:p>
          <a:p>
            <a:r>
              <a:rPr lang="en" altLang="zh-CN" dirty="0"/>
              <a:t>Integrate our combiner workflow into </a:t>
            </a:r>
            <a:r>
              <a:rPr lang="en" altLang="zh-CN" dirty="0" err="1"/>
              <a:t>Mimir</a:t>
            </a:r>
            <a:r>
              <a:rPr lang="en" altLang="zh-CN" dirty="0"/>
              <a:t> </a:t>
            </a:r>
          </a:p>
          <a:p>
            <a:pPr lvl="1">
              <a:buSzPct val="120000"/>
            </a:pPr>
            <a:r>
              <a:rPr lang="en" altLang="zh-CN" dirty="0"/>
              <a:t>Reduce the memory requirement up to 59% </a:t>
            </a:r>
          </a:p>
          <a:p>
            <a:pPr lvl="1">
              <a:buSzPct val="120000"/>
            </a:pPr>
            <a:r>
              <a:rPr lang="en-US" altLang="zh-CN" dirty="0"/>
              <a:t>Reduce </a:t>
            </a:r>
            <a:r>
              <a:rPr lang="en" altLang="zh-CN" dirty="0"/>
              <a:t>execution time up to 61% 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F360FA1-76B2-454B-B162-CCC6126452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30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4BFF10-D6AE-E048-BC07-AD3A032C939E}"/>
              </a:ext>
            </a:extLst>
          </p:cNvPr>
          <p:cNvSpPr/>
          <p:nvPr/>
        </p:nvSpPr>
        <p:spPr>
          <a:xfrm>
            <a:off x="333152" y="5023958"/>
            <a:ext cx="11249247" cy="830997"/>
          </a:xfrm>
          <a:prstGeom prst="rect">
            <a:avLst/>
          </a:prstGeom>
          <a:solidFill>
            <a:srgbClr val="FD8224"/>
          </a:solidFill>
        </p:spPr>
        <p:txBody>
          <a:bodyPr wrap="square">
            <a:spAutoFit/>
          </a:bodyPr>
          <a:lstStyle/>
          <a:p>
            <a:pPr marL="0" lvl="1" indent="0">
              <a:buSzPct val="120000"/>
              <a:buNone/>
            </a:pPr>
            <a:r>
              <a:rPr lang="en-US" altLang="zh-CN" sz="2400" dirty="0">
                <a:latin typeface="+mj-lt"/>
                <a:ea typeface="ＭＳ Ｐゴシック" charset="0"/>
                <a:cs typeface="Geneva" pitchFamily="-65" charset="-128"/>
              </a:rPr>
              <a:t>Opensource software: </a:t>
            </a:r>
          </a:p>
          <a:p>
            <a:pPr marL="742950" lvl="2" indent="-342900">
              <a:buSzPct val="120000"/>
              <a:buFont typeface="Wingdings" charset="2"/>
              <a:buChar char="§"/>
            </a:pPr>
            <a:r>
              <a:rPr lang="en-US" altLang="zh-CN" sz="2400" dirty="0" err="1">
                <a:latin typeface="+mj-lt"/>
                <a:ea typeface="ＭＳ Ｐゴシック" charset="0"/>
                <a:cs typeface="Geneva" pitchFamily="-65" charset="-128"/>
              </a:rPr>
              <a:t>Mimir</a:t>
            </a:r>
            <a:r>
              <a:rPr lang="en-US" altLang="zh-CN" sz="2400" dirty="0">
                <a:latin typeface="+mj-lt"/>
                <a:ea typeface="ＭＳ Ｐゴシック" charset="0"/>
                <a:cs typeface="Geneva" pitchFamily="-65" charset="-128"/>
              </a:rPr>
              <a:t>: https://</a:t>
            </a:r>
            <a:r>
              <a:rPr lang="en-US" altLang="zh-CN" sz="2400" dirty="0" err="1">
                <a:latin typeface="+mj-lt"/>
                <a:ea typeface="ＭＳ Ｐゴシック" charset="0"/>
                <a:cs typeface="Geneva" pitchFamily="-65" charset="-128"/>
              </a:rPr>
              <a:t>github.com</a:t>
            </a:r>
            <a:r>
              <a:rPr lang="en-US" altLang="zh-CN" sz="2400" dirty="0">
                <a:latin typeface="+mj-lt"/>
                <a:ea typeface="ＭＳ Ｐゴシック" charset="0"/>
                <a:cs typeface="Geneva" pitchFamily="-65" charset="-128"/>
              </a:rPr>
              <a:t>/</a:t>
            </a:r>
            <a:r>
              <a:rPr lang="en-US" altLang="zh-CN" sz="2400" dirty="0" err="1">
                <a:latin typeface="+mj-lt"/>
                <a:ea typeface="ＭＳ Ｐゴシック" charset="0"/>
                <a:cs typeface="Geneva" pitchFamily="-65" charset="-128"/>
              </a:rPr>
              <a:t>TauferLab</a:t>
            </a:r>
            <a:r>
              <a:rPr lang="en-US" altLang="zh-CN" sz="2400" dirty="0">
                <a:latin typeface="+mj-lt"/>
                <a:ea typeface="ＭＳ Ｐゴシック" charset="0"/>
                <a:cs typeface="Geneva" pitchFamily="-65" charset="-128"/>
              </a:rPr>
              <a:t>/</a:t>
            </a:r>
            <a:r>
              <a:rPr lang="en-US" altLang="zh-CN" sz="2400" dirty="0" err="1">
                <a:latin typeface="+mj-lt"/>
                <a:ea typeface="ＭＳ Ｐゴシック" charset="0"/>
                <a:cs typeface="Geneva" pitchFamily="-65" charset="-128"/>
              </a:rPr>
              <a:t>Mimir.git</a:t>
            </a:r>
            <a:endParaRPr lang="en-US" altLang="zh-CN" sz="2400" dirty="0">
              <a:latin typeface="+mj-lt"/>
              <a:ea typeface="ＭＳ Ｐゴシック" charset="0"/>
              <a:cs typeface="Geneva" pitchFamily="-6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542105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4990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6DBE5-9D95-B647-8ED7-33418783F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Models Evolve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7D1A29-8FBB-E349-8C1B-DD24F91989BA}"/>
              </a:ext>
            </a:extLst>
          </p:cNvPr>
          <p:cNvSpPr txBox="1"/>
          <p:nvPr/>
        </p:nvSpPr>
        <p:spPr>
          <a:xfrm>
            <a:off x="3768760" y="1993692"/>
            <a:ext cx="50902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Y over ( </a:t>
            </a:r>
            <a:r>
              <a:rPr lang="en-US" sz="5400" b="1" dirty="0">
                <a:solidFill>
                  <a:srgbClr val="FF0000"/>
                </a:solidFill>
              </a:rPr>
              <a:t>MPI </a:t>
            </a:r>
            <a:r>
              <a:rPr lang="en-US" sz="5400" b="1" dirty="0">
                <a:solidFill>
                  <a:schemeClr val="bg1"/>
                </a:solidFill>
              </a:rPr>
              <a:t>+ X 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2B5865-EA51-B846-9E7D-90C4D51A3AB0}"/>
              </a:ext>
            </a:extLst>
          </p:cNvPr>
          <p:cNvSpPr txBox="1"/>
          <p:nvPr/>
        </p:nvSpPr>
        <p:spPr>
          <a:xfrm>
            <a:off x="3546289" y="6343546"/>
            <a:ext cx="8036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From John Barr (2013)</a:t>
            </a:r>
          </a:p>
          <a:p>
            <a:r>
              <a:rPr lang="en-US" sz="1200" dirty="0"/>
              <a:t>https://</a:t>
            </a:r>
            <a:r>
              <a:rPr lang="en-US" sz="1200" dirty="0" err="1"/>
              <a:t>www.scientific-computing.com</a:t>
            </a:r>
            <a:r>
              <a:rPr lang="en-US" sz="1200" dirty="0"/>
              <a:t>/news/analysis-opinion/software-development-standards-next-generation-</a:t>
            </a:r>
            <a:r>
              <a:rPr lang="en-US" sz="1200" dirty="0" err="1"/>
              <a:t>hpc</a:t>
            </a:r>
            <a:r>
              <a:rPr lang="en-US" sz="1200" dirty="0"/>
              <a:t>-systems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51DFA7DB-49BC-8346-828A-03C565D23C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4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2393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34924-5663-D84E-98A1-D50D1D424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Models Evolve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070633-4AE0-F247-B64A-CD1FF1F9EB18}"/>
              </a:ext>
            </a:extLst>
          </p:cNvPr>
          <p:cNvSpPr txBox="1"/>
          <p:nvPr/>
        </p:nvSpPr>
        <p:spPr>
          <a:xfrm>
            <a:off x="3768760" y="1993692"/>
            <a:ext cx="50902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Y over ( </a:t>
            </a:r>
            <a:r>
              <a:rPr lang="en-US" sz="5400" b="1" dirty="0">
                <a:solidFill>
                  <a:srgbClr val="FF0000"/>
                </a:solidFill>
              </a:rPr>
              <a:t>MPI </a:t>
            </a:r>
            <a:r>
              <a:rPr lang="en-US" sz="5400" b="1" dirty="0">
                <a:solidFill>
                  <a:srgbClr val="00B050"/>
                </a:solidFill>
              </a:rPr>
              <a:t>+ X</a:t>
            </a:r>
            <a:r>
              <a:rPr lang="en-US" sz="5400" b="1" dirty="0"/>
              <a:t> </a:t>
            </a:r>
            <a:r>
              <a:rPr lang="en-US" sz="5400" b="1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32ECEC-DE1D-BA45-A91A-C1E7BFBDF2F2}"/>
              </a:ext>
            </a:extLst>
          </p:cNvPr>
          <p:cNvSpPr/>
          <p:nvPr/>
        </p:nvSpPr>
        <p:spPr>
          <a:xfrm>
            <a:off x="6921446" y="3265781"/>
            <a:ext cx="2450094" cy="353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</a:rPr>
              <a:t>X: C / Fortran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	</a:t>
            </a:r>
            <a:r>
              <a:rPr lang="en-US" sz="3200" b="1" dirty="0" err="1">
                <a:solidFill>
                  <a:srgbClr val="00B050"/>
                </a:solidFill>
              </a:rPr>
              <a:t>OpenMP</a:t>
            </a:r>
            <a:endParaRPr lang="en-US" sz="3200" b="1" dirty="0">
              <a:solidFill>
                <a:srgbClr val="00B050"/>
              </a:solidFill>
            </a:endParaRPr>
          </a:p>
          <a:p>
            <a:r>
              <a:rPr lang="en-US" sz="3200" b="1" dirty="0">
                <a:solidFill>
                  <a:srgbClr val="00B050"/>
                </a:solidFill>
              </a:rPr>
              <a:t>	</a:t>
            </a:r>
            <a:r>
              <a:rPr lang="en-US" sz="3200" b="1" dirty="0" err="1">
                <a:solidFill>
                  <a:srgbClr val="00B050"/>
                </a:solidFill>
              </a:rPr>
              <a:t>OpenACC</a:t>
            </a:r>
            <a:endParaRPr lang="en-US" sz="3200" b="1" dirty="0">
              <a:solidFill>
                <a:srgbClr val="00B050"/>
              </a:solidFill>
            </a:endParaRPr>
          </a:p>
          <a:p>
            <a:r>
              <a:rPr lang="en-US" sz="3200" b="1" dirty="0">
                <a:solidFill>
                  <a:srgbClr val="00B050"/>
                </a:solidFill>
              </a:rPr>
              <a:t>	UPC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	CUDA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	</a:t>
            </a:r>
            <a:r>
              <a:rPr lang="mr-IN" sz="3200" b="1" dirty="0">
                <a:solidFill>
                  <a:srgbClr val="00B050"/>
                </a:solidFill>
              </a:rPr>
              <a:t>…</a:t>
            </a:r>
            <a:r>
              <a:rPr lang="en-US" sz="3200" b="1" dirty="0">
                <a:solidFill>
                  <a:srgbClr val="00B050"/>
                </a:solidFill>
              </a:rPr>
              <a:t>.</a:t>
            </a:r>
          </a:p>
          <a:p>
            <a:r>
              <a:rPr lang="en-US" sz="3200" dirty="0"/>
              <a:t>	</a:t>
            </a: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B456DE-C7AD-B74F-B505-56E880BDFDCE}"/>
              </a:ext>
            </a:extLst>
          </p:cNvPr>
          <p:cNvSpPr txBox="1"/>
          <p:nvPr/>
        </p:nvSpPr>
        <p:spPr>
          <a:xfrm>
            <a:off x="3546289" y="6343546"/>
            <a:ext cx="8036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From John Barr (2013)</a:t>
            </a:r>
          </a:p>
          <a:p>
            <a:r>
              <a:rPr lang="en-US" sz="1200" dirty="0"/>
              <a:t>https://</a:t>
            </a:r>
            <a:r>
              <a:rPr lang="en-US" sz="1200" dirty="0" err="1"/>
              <a:t>www.scientific-computing.com</a:t>
            </a:r>
            <a:r>
              <a:rPr lang="en-US" sz="1200" dirty="0"/>
              <a:t>/news/analysis-opinion/software-development-standards-next-generation-</a:t>
            </a:r>
            <a:r>
              <a:rPr lang="en-US" sz="1200" dirty="0" err="1"/>
              <a:t>hpc</a:t>
            </a:r>
            <a:r>
              <a:rPr lang="en-US" sz="1200" dirty="0"/>
              <a:t>-systems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87A3D7E-1EE0-D541-99BD-D7BDB83ED80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5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93490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34924-5663-D84E-98A1-D50D1D424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Models Evolve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B456DE-C7AD-B74F-B505-56E880BDFDCE}"/>
              </a:ext>
            </a:extLst>
          </p:cNvPr>
          <p:cNvSpPr txBox="1"/>
          <p:nvPr/>
        </p:nvSpPr>
        <p:spPr>
          <a:xfrm>
            <a:off x="3546289" y="6343546"/>
            <a:ext cx="8036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From John Barr (2013)</a:t>
            </a:r>
          </a:p>
          <a:p>
            <a:r>
              <a:rPr lang="en-US" sz="1200" dirty="0"/>
              <a:t>https://</a:t>
            </a:r>
            <a:r>
              <a:rPr lang="en-US" sz="1200" dirty="0" err="1"/>
              <a:t>www.scientific-computing.com</a:t>
            </a:r>
            <a:r>
              <a:rPr lang="en-US" sz="1200" dirty="0"/>
              <a:t>/news/analysis-opinion/software-development-standards-next-generation-</a:t>
            </a:r>
            <a:r>
              <a:rPr lang="en-US" sz="1200" dirty="0" err="1"/>
              <a:t>hpc</a:t>
            </a:r>
            <a:r>
              <a:rPr lang="en-US" sz="1200" dirty="0"/>
              <a:t>-systems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F0C476-A25C-114A-BC84-45305F828363}"/>
              </a:ext>
            </a:extLst>
          </p:cNvPr>
          <p:cNvSpPr txBox="1"/>
          <p:nvPr/>
        </p:nvSpPr>
        <p:spPr>
          <a:xfrm>
            <a:off x="3768760" y="1993692"/>
            <a:ext cx="50902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tx2"/>
                </a:solidFill>
              </a:rPr>
              <a:t>Y over ( </a:t>
            </a:r>
            <a:r>
              <a:rPr lang="en-US" sz="5400" b="1" dirty="0">
                <a:solidFill>
                  <a:srgbClr val="FF0000"/>
                </a:solidFill>
              </a:rPr>
              <a:t>MPI </a:t>
            </a:r>
            <a:r>
              <a:rPr lang="en-US" sz="5400" b="1" dirty="0">
                <a:solidFill>
                  <a:srgbClr val="00B050"/>
                </a:solidFill>
              </a:rPr>
              <a:t>+ X</a:t>
            </a:r>
            <a:r>
              <a:rPr lang="en-US" sz="5400" b="1" dirty="0"/>
              <a:t> </a:t>
            </a:r>
            <a:r>
              <a:rPr lang="en-US" sz="5400" b="1" dirty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572CF0-B975-904B-AEE1-B643D84F6EBA}"/>
              </a:ext>
            </a:extLst>
          </p:cNvPr>
          <p:cNvSpPr/>
          <p:nvPr/>
        </p:nvSpPr>
        <p:spPr>
          <a:xfrm>
            <a:off x="6921446" y="3265781"/>
            <a:ext cx="2450094" cy="353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rgbClr val="00B050"/>
                </a:solidFill>
              </a:rPr>
              <a:t>X: C / Fortran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	</a:t>
            </a:r>
            <a:r>
              <a:rPr lang="en-US" sz="3200" b="1" dirty="0" err="1">
                <a:solidFill>
                  <a:srgbClr val="00B050"/>
                </a:solidFill>
              </a:rPr>
              <a:t>OpenMP</a:t>
            </a:r>
            <a:endParaRPr lang="en-US" sz="3200" b="1" dirty="0">
              <a:solidFill>
                <a:srgbClr val="00B050"/>
              </a:solidFill>
            </a:endParaRPr>
          </a:p>
          <a:p>
            <a:r>
              <a:rPr lang="en-US" sz="3200" b="1" dirty="0">
                <a:solidFill>
                  <a:srgbClr val="00B050"/>
                </a:solidFill>
              </a:rPr>
              <a:t>	</a:t>
            </a:r>
            <a:r>
              <a:rPr lang="en-US" sz="3200" b="1" dirty="0" err="1">
                <a:solidFill>
                  <a:srgbClr val="00B050"/>
                </a:solidFill>
              </a:rPr>
              <a:t>OpenACC</a:t>
            </a:r>
            <a:endParaRPr lang="en-US" sz="3200" b="1" dirty="0">
              <a:solidFill>
                <a:srgbClr val="00B050"/>
              </a:solidFill>
            </a:endParaRPr>
          </a:p>
          <a:p>
            <a:r>
              <a:rPr lang="en-US" sz="3200" b="1" dirty="0">
                <a:solidFill>
                  <a:srgbClr val="00B050"/>
                </a:solidFill>
              </a:rPr>
              <a:t>	UPC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	CUDA</a:t>
            </a:r>
          </a:p>
          <a:p>
            <a:r>
              <a:rPr lang="en-US" sz="3200" b="1" dirty="0">
                <a:solidFill>
                  <a:srgbClr val="00B050"/>
                </a:solidFill>
              </a:rPr>
              <a:t>	</a:t>
            </a:r>
            <a:r>
              <a:rPr lang="mr-IN" sz="3200" b="1" dirty="0">
                <a:solidFill>
                  <a:srgbClr val="00B050"/>
                </a:solidFill>
              </a:rPr>
              <a:t>…</a:t>
            </a:r>
            <a:r>
              <a:rPr lang="en-US" sz="3200" b="1" dirty="0">
                <a:solidFill>
                  <a:srgbClr val="00B050"/>
                </a:solidFill>
              </a:rPr>
              <a:t>.</a:t>
            </a:r>
          </a:p>
          <a:p>
            <a:r>
              <a:rPr lang="en-US" sz="3200" dirty="0"/>
              <a:t>	</a:t>
            </a:r>
            <a:r>
              <a:rPr lang="en-US" dirty="0"/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4B6615-5BFF-0E4D-8F1F-CA8A7F29C959}"/>
              </a:ext>
            </a:extLst>
          </p:cNvPr>
          <p:cNvSpPr/>
          <p:nvPr/>
        </p:nvSpPr>
        <p:spPr>
          <a:xfrm>
            <a:off x="2771670" y="3244334"/>
            <a:ext cx="3627083" cy="2554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</a:rPr>
              <a:t>Y: MapReduce</a:t>
            </a:r>
          </a:p>
          <a:p>
            <a:r>
              <a:rPr lang="en-US" sz="3200" b="1" i="1" dirty="0">
                <a:solidFill>
                  <a:schemeClr val="tx2"/>
                </a:solidFill>
              </a:rPr>
              <a:t>	In situ </a:t>
            </a:r>
            <a:r>
              <a:rPr lang="en-US" sz="3200" b="1" dirty="0">
                <a:solidFill>
                  <a:schemeClr val="tx2"/>
                </a:solidFill>
              </a:rPr>
              <a:t>analysis</a:t>
            </a:r>
          </a:p>
          <a:p>
            <a:r>
              <a:rPr lang="en-US" sz="3200" b="1" i="1" dirty="0">
                <a:solidFill>
                  <a:schemeClr val="tx2"/>
                </a:solidFill>
              </a:rPr>
              <a:t>	In transit </a:t>
            </a:r>
            <a:r>
              <a:rPr lang="en-US" sz="3200" b="1" dirty="0">
                <a:solidFill>
                  <a:schemeClr val="tx2"/>
                </a:solidFill>
              </a:rPr>
              <a:t>analysis</a:t>
            </a:r>
          </a:p>
          <a:p>
            <a:r>
              <a:rPr lang="en-US" sz="3200" b="1" dirty="0">
                <a:solidFill>
                  <a:schemeClr val="tx2"/>
                </a:solidFill>
              </a:rPr>
              <a:t>	</a:t>
            </a:r>
            <a:r>
              <a:rPr lang="mr-IN" sz="3200" b="1" dirty="0">
                <a:solidFill>
                  <a:schemeClr val="tx2"/>
                </a:solidFill>
              </a:rPr>
              <a:t>…</a:t>
            </a:r>
            <a:r>
              <a:rPr lang="en-US" sz="3200" b="1" dirty="0">
                <a:solidFill>
                  <a:schemeClr val="tx2"/>
                </a:solidFill>
              </a:rPr>
              <a:t>.</a:t>
            </a:r>
          </a:p>
          <a:p>
            <a:r>
              <a:rPr lang="en-US" sz="3200" dirty="0">
                <a:solidFill>
                  <a:schemeClr val="tx2"/>
                </a:solidFill>
              </a:rPr>
              <a:t>	</a:t>
            </a:r>
            <a:r>
              <a:rPr lang="en-US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83ED28E5-38BE-C94B-8D2A-52F1090178C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6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8446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D9292-2D37-DE48-8EE8-0AF9AFAA0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Canonical MapReduce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201C9-D7BC-E74A-A2C9-787D4EFAB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MapReduce runtime handles the parallel job execution, communication, and data movement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Users provide </a:t>
            </a:r>
            <a:r>
              <a:rPr lang="en-US" i="1" dirty="0"/>
              <a:t>map</a:t>
            </a:r>
            <a:r>
              <a:rPr lang="en-US" dirty="0"/>
              <a:t> and </a:t>
            </a:r>
            <a:r>
              <a:rPr lang="en-US" i="1" dirty="0"/>
              <a:t>reduce</a:t>
            </a:r>
            <a:r>
              <a:rPr lang="en-US" dirty="0"/>
              <a:t> functions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2B9DEC-37F0-CD4C-A5A6-58396AEE6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7</a:t>
            </a:fld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860FBEF-8E88-8A4A-B4DE-F518E75F22D9}"/>
              </a:ext>
            </a:extLst>
          </p:cNvPr>
          <p:cNvCxnSpPr/>
          <p:nvPr/>
        </p:nvCxnSpPr>
        <p:spPr>
          <a:xfrm>
            <a:off x="2999388" y="4255901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6963C4B-A316-5443-A9C9-50088C4A1DEF}"/>
              </a:ext>
            </a:extLst>
          </p:cNvPr>
          <p:cNvSpPr txBox="1"/>
          <p:nvPr/>
        </p:nvSpPr>
        <p:spPr>
          <a:xfrm>
            <a:off x="4416425" y="3654623"/>
            <a:ext cx="1065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solidFill>
                  <a:schemeClr val="bg2">
                    <a:lumMod val="10000"/>
                  </a:schemeClr>
                </a:solidFill>
              </a:rPr>
              <a:t>&lt;Hello,1&gt;</a:t>
            </a:r>
            <a:endParaRPr lang="en-US" i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5C061F8-B4A5-6B45-AD64-D047A5A1E593}"/>
              </a:ext>
            </a:extLst>
          </p:cNvPr>
          <p:cNvSpPr/>
          <p:nvPr/>
        </p:nvSpPr>
        <p:spPr>
          <a:xfrm>
            <a:off x="3380388" y="4038600"/>
            <a:ext cx="9144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D9822E23-7A5F-A040-81CD-92D45E5F61FF}"/>
              </a:ext>
            </a:extLst>
          </p:cNvPr>
          <p:cNvSpPr/>
          <p:nvPr/>
        </p:nvSpPr>
        <p:spPr>
          <a:xfrm>
            <a:off x="3429000" y="5410200"/>
            <a:ext cx="990600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map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8AA4C0B-12DC-884C-9D17-F4027D44E9B1}"/>
              </a:ext>
            </a:extLst>
          </p:cNvPr>
          <p:cNvCxnSpPr>
            <a:stCxn id="7" idx="6"/>
          </p:cNvCxnSpPr>
          <p:nvPr/>
        </p:nvCxnSpPr>
        <p:spPr>
          <a:xfrm>
            <a:off x="4294788" y="4274190"/>
            <a:ext cx="963012" cy="29781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D3A6760-4E4C-0A4C-B5C9-F12CE311240D}"/>
              </a:ext>
            </a:extLst>
          </p:cNvPr>
          <p:cNvCxnSpPr/>
          <p:nvPr/>
        </p:nvCxnSpPr>
        <p:spPr>
          <a:xfrm>
            <a:off x="3048000" y="5699125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A405133-92C9-434B-9AB3-CD01861D68B4}"/>
              </a:ext>
            </a:extLst>
          </p:cNvPr>
          <p:cNvCxnSpPr/>
          <p:nvPr/>
        </p:nvCxnSpPr>
        <p:spPr>
          <a:xfrm flipV="1">
            <a:off x="4495800" y="5257802"/>
            <a:ext cx="685800" cy="38099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loud 11">
            <a:extLst>
              <a:ext uri="{FF2B5EF4-FFF2-40B4-BE49-F238E27FC236}">
                <a16:creationId xmlns:a16="http://schemas.microsoft.com/office/drawing/2014/main" id="{8202BCD0-F1ED-5B4F-9C55-A6AAFE033AD9}"/>
              </a:ext>
            </a:extLst>
          </p:cNvPr>
          <p:cNvSpPr/>
          <p:nvPr/>
        </p:nvSpPr>
        <p:spPr>
          <a:xfrm>
            <a:off x="4904388" y="4406906"/>
            <a:ext cx="2057400" cy="1005417"/>
          </a:xfrm>
          <a:prstGeom prst="clou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Shuffle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CA668DC-E265-6243-A75E-1DBB0060D057}"/>
              </a:ext>
            </a:extLst>
          </p:cNvPr>
          <p:cNvSpPr/>
          <p:nvPr/>
        </p:nvSpPr>
        <p:spPr>
          <a:xfrm>
            <a:off x="7418988" y="3962400"/>
            <a:ext cx="1251698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AC3137-5402-574E-9DEF-1CE34BB4FCF5}"/>
              </a:ext>
            </a:extLst>
          </p:cNvPr>
          <p:cNvSpPr/>
          <p:nvPr/>
        </p:nvSpPr>
        <p:spPr>
          <a:xfrm>
            <a:off x="7495189" y="5410200"/>
            <a:ext cx="1251699" cy="471178"/>
          </a:xfrm>
          <a:prstGeom prst="ellips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reduce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15C63FA-ADD0-664E-BD6E-81B573814629}"/>
              </a:ext>
            </a:extLst>
          </p:cNvPr>
          <p:cNvCxnSpPr/>
          <p:nvPr/>
        </p:nvCxnSpPr>
        <p:spPr>
          <a:xfrm flipV="1">
            <a:off x="8670686" y="4179701"/>
            <a:ext cx="381000" cy="1828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C45F206-EB8A-B94C-978A-66F340CA7B23}"/>
              </a:ext>
            </a:extLst>
          </p:cNvPr>
          <p:cNvCxnSpPr/>
          <p:nvPr/>
        </p:nvCxnSpPr>
        <p:spPr>
          <a:xfrm>
            <a:off x="8763000" y="5671521"/>
            <a:ext cx="38100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7FD1DAE-1797-2143-B0CC-20DC5C87ED2F}"/>
              </a:ext>
            </a:extLst>
          </p:cNvPr>
          <p:cNvCxnSpPr/>
          <p:nvPr/>
        </p:nvCxnSpPr>
        <p:spPr>
          <a:xfrm flipV="1">
            <a:off x="6654916" y="4191001"/>
            <a:ext cx="764072" cy="25994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72D174E-E5AD-3A49-9FB4-A159CA9314DD}"/>
              </a:ext>
            </a:extLst>
          </p:cNvPr>
          <p:cNvCxnSpPr/>
          <p:nvPr/>
        </p:nvCxnSpPr>
        <p:spPr>
          <a:xfrm>
            <a:off x="6423904" y="5322564"/>
            <a:ext cx="1071284" cy="31623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5D448C7-3F04-1D4F-BBCB-62379CA4AEAD}"/>
              </a:ext>
            </a:extLst>
          </p:cNvPr>
          <p:cNvSpPr/>
          <p:nvPr/>
        </p:nvSpPr>
        <p:spPr>
          <a:xfrm>
            <a:off x="1981200" y="3886200"/>
            <a:ext cx="990600" cy="762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Hello</a:t>
            </a:r>
          </a:p>
          <a:p>
            <a:pPr algn="ctr"/>
            <a:r>
              <a:rPr lang="en-US" dirty="0"/>
              <a:t>World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8B7717E-3773-D14A-B826-19132CFBF9A8}"/>
              </a:ext>
            </a:extLst>
          </p:cNvPr>
          <p:cNvSpPr/>
          <p:nvPr/>
        </p:nvSpPr>
        <p:spPr>
          <a:xfrm>
            <a:off x="2057400" y="5334000"/>
            <a:ext cx="990600" cy="7620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</a:t>
            </a:r>
            <a:r>
              <a:rPr lang="en-US" altLang="zh-CN" dirty="0"/>
              <a:t>ello</a:t>
            </a:r>
            <a:r>
              <a:rPr lang="zh-CN" altLang="en-US" dirty="0"/>
              <a:t> </a:t>
            </a:r>
            <a:endParaRPr lang="en-US" dirty="0"/>
          </a:p>
          <a:p>
            <a:pPr algn="ctr"/>
            <a:r>
              <a:rPr lang="en-US" dirty="0"/>
              <a:t>World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30BA9C-A2A9-B140-B741-F26F01D8C21A}"/>
              </a:ext>
            </a:extLst>
          </p:cNvPr>
          <p:cNvSpPr txBox="1"/>
          <p:nvPr/>
        </p:nvSpPr>
        <p:spPr>
          <a:xfrm>
            <a:off x="4416425" y="3883223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&lt;world,1&gt;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AB1BD3-3594-B443-AA06-812437444873}"/>
              </a:ext>
            </a:extLst>
          </p:cNvPr>
          <p:cNvSpPr txBox="1"/>
          <p:nvPr/>
        </p:nvSpPr>
        <p:spPr>
          <a:xfrm>
            <a:off x="4343400" y="5635823"/>
            <a:ext cx="1065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&lt;Hello,1&gt;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E2FA1E-5711-424C-9762-9E6E7B2AE4C6}"/>
              </a:ext>
            </a:extLst>
          </p:cNvPr>
          <p:cNvSpPr txBox="1"/>
          <p:nvPr/>
        </p:nvSpPr>
        <p:spPr>
          <a:xfrm>
            <a:off x="4343400" y="5940623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2">
                    <a:lumMod val="10000"/>
                  </a:schemeClr>
                </a:solidFill>
              </a:rPr>
              <a:t>&lt;world,1&gt;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840725B-686B-2949-8E7A-F613F71DE763}"/>
              </a:ext>
            </a:extLst>
          </p:cNvPr>
          <p:cNvSpPr/>
          <p:nvPr/>
        </p:nvSpPr>
        <p:spPr>
          <a:xfrm>
            <a:off x="9067800" y="3886200"/>
            <a:ext cx="11430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&lt;</a:t>
            </a:r>
            <a:r>
              <a:rPr lang="en-US" dirty="0"/>
              <a:t>Hello, 2&gt;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C9E2C51-D671-804E-A5B8-4A0D91713A29}"/>
              </a:ext>
            </a:extLst>
          </p:cNvPr>
          <p:cNvSpPr/>
          <p:nvPr/>
        </p:nvSpPr>
        <p:spPr>
          <a:xfrm>
            <a:off x="9144000" y="5410200"/>
            <a:ext cx="1219200" cy="533400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&lt;World, 2&gt;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79BBAF-0D1E-D545-A01E-E23844CBD7E0}"/>
              </a:ext>
            </a:extLst>
          </p:cNvPr>
          <p:cNvSpPr txBox="1"/>
          <p:nvPr/>
        </p:nvSpPr>
        <p:spPr>
          <a:xfrm>
            <a:off x="1846745" y="3301166"/>
            <a:ext cx="2250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Wordcount</a:t>
            </a:r>
            <a:r>
              <a:rPr lang="en-US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example:</a:t>
            </a:r>
          </a:p>
        </p:txBody>
      </p:sp>
      <p:sp>
        <p:nvSpPr>
          <p:cNvPr id="28" name="Slide Number Placeholder 3">
            <a:extLst>
              <a:ext uri="{FF2B5EF4-FFF2-40B4-BE49-F238E27FC236}">
                <a16:creationId xmlns:a16="http://schemas.microsoft.com/office/drawing/2014/main" id="{E33DE7DD-9298-7149-BD3E-3D32DADF56C8}"/>
              </a:ext>
            </a:extLst>
          </p:cNvPr>
          <p:cNvSpPr txBox="1">
            <a:spLocks/>
          </p:cNvSpPr>
          <p:nvPr/>
        </p:nvSpPr>
        <p:spPr>
          <a:xfrm>
            <a:off x="172278" y="6414743"/>
            <a:ext cx="19348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7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72428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-1.48148E-6 L 0.22309 -0.00023 " pathEditMode="relative" rAng="0" ptsTypes="AA">
                                      <p:cBhvr>
                                        <p:cTn id="4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146" y="-23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1.11111E-6 L 0.28021 -0.19305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10" y="-9653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44444E-6 L 0.24427 0.18472 " pathEditMode="relative" rAng="0" ptsTypes="AA">
                                      <p:cBhvr>
                                        <p:cTn id="5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05" y="9236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4.81481E-6 L 0.23872 -0.00023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2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  <p:bldP spid="7" grpId="0" animBg="1"/>
      <p:bldP spid="8" grpId="0" animBg="1"/>
      <p:bldP spid="12" grpId="0" animBg="1"/>
      <p:bldP spid="13" grpId="0" animBg="1"/>
      <p:bldP spid="14" grpId="0" animBg="1"/>
      <p:bldP spid="19" grpId="0" animBg="1"/>
      <p:bldP spid="20" grpId="0" animBg="1"/>
      <p:bldP spid="21" grpId="0"/>
      <p:bldP spid="21" grpId="1"/>
      <p:bldP spid="22" grpId="0"/>
      <p:bldP spid="22" grpId="1"/>
      <p:bldP spid="23" grpId="0"/>
      <p:bldP spid="23" grpId="1"/>
      <p:bldP spid="24" grpId="0" animBg="1"/>
      <p:bldP spid="2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55FEDD-3702-6F48-B9C9-5A0167DFA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F244F1-1E2F-4240-842C-D09480B1E670}"/>
              </a:ext>
            </a:extLst>
          </p:cNvPr>
          <p:cNvGrpSpPr/>
          <p:nvPr/>
        </p:nvGrpSpPr>
        <p:grpSpPr>
          <a:xfrm>
            <a:off x="5105400" y="1524000"/>
            <a:ext cx="2485360" cy="1969694"/>
            <a:chOff x="3581400" y="1524000"/>
            <a:chExt cx="2485360" cy="196969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F660F5B-75EF-AE4F-A8CF-5AF6F22BA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32853">
              <a:off x="3712121" y="1833915"/>
              <a:ext cx="1741744" cy="1659779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2A65CE7-15AF-5745-A47A-E1847B8B723B}"/>
                </a:ext>
              </a:extLst>
            </p:cNvPr>
            <p:cNvSpPr/>
            <p:nvPr/>
          </p:nvSpPr>
          <p:spPr>
            <a:xfrm>
              <a:off x="3581400" y="1524000"/>
              <a:ext cx="248536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4800" b="1" i="1" dirty="0">
                  <a:solidFill>
                    <a:srgbClr val="00D300"/>
                  </a:solidFill>
                </a:rPr>
                <a:t>over MPI</a:t>
              </a:r>
              <a:endParaRPr lang="en-US" sz="4800" i="1" dirty="0">
                <a:solidFill>
                  <a:srgbClr val="00D300"/>
                </a:solidFill>
              </a:endParaRPr>
            </a:p>
          </p:txBody>
        </p:sp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C3211EA0-17EE-4F43-8C44-BEA3E4A8DBEC}"/>
              </a:ext>
            </a:extLst>
          </p:cNvPr>
          <p:cNvSpPr/>
          <p:nvPr/>
        </p:nvSpPr>
        <p:spPr>
          <a:xfrm>
            <a:off x="1981200" y="2967335"/>
            <a:ext cx="8229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i="1" dirty="0"/>
              <a:t>Is MapReduce an appealing way       to handle big data processing            on HPC systems?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6E46F86C-EE6B-ED46-8446-BE7A85A2CDEC}"/>
              </a:ext>
            </a:extLst>
          </p:cNvPr>
          <p:cNvSpPr txBox="1">
            <a:spLocks/>
          </p:cNvSpPr>
          <p:nvPr/>
        </p:nvSpPr>
        <p:spPr>
          <a:xfrm>
            <a:off x="172278" y="6414743"/>
            <a:ext cx="19348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8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34883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E4554-1E4E-2243-B625-C074395A6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Processing on HPC Systems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F1E91A-4593-0944-A133-3D228E0FB7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Key differences between Cloud computing and HPC systems disenfranchise the naïve used of Cloud method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E36CA-630F-5942-9B34-EF2822807365}"/>
              </a:ext>
            </a:extLst>
          </p:cNvPr>
          <p:cNvSpPr txBox="1"/>
          <p:nvPr/>
        </p:nvSpPr>
        <p:spPr>
          <a:xfrm>
            <a:off x="6237020" y="5162992"/>
            <a:ext cx="12871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disk </a:t>
            </a:r>
          </a:p>
          <a:p>
            <a:pPr algn="ctr"/>
            <a:r>
              <a:rPr lang="en-US" sz="2400" dirty="0"/>
              <a:t>array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76F693-21F3-5F44-A7AE-8A0337290932}"/>
              </a:ext>
            </a:extLst>
          </p:cNvPr>
          <p:cNvSpPr txBox="1"/>
          <p:nvPr/>
        </p:nvSpPr>
        <p:spPr>
          <a:xfrm>
            <a:off x="8901607" y="5523750"/>
            <a:ext cx="17412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MPI/</a:t>
            </a:r>
            <a:r>
              <a:rPr lang="en-US" sz="1600" dirty="0" err="1"/>
              <a:t>OpenMP</a:t>
            </a:r>
            <a:r>
              <a:rPr lang="en-US" sz="16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92019B-24FD-5D43-8E93-E7DD8B24C5EE}"/>
              </a:ext>
            </a:extLst>
          </p:cNvPr>
          <p:cNvSpPr txBox="1"/>
          <p:nvPr/>
        </p:nvSpPr>
        <p:spPr>
          <a:xfrm>
            <a:off x="7706686" y="2743001"/>
            <a:ext cx="368762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1" i="1" dirty="0"/>
              <a:t>HPC systems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1E585F-2BC8-344E-92AD-77EC51FCF50B}"/>
              </a:ext>
            </a:extLst>
          </p:cNvPr>
          <p:cNvSpPr txBox="1"/>
          <p:nvPr/>
        </p:nvSpPr>
        <p:spPr>
          <a:xfrm>
            <a:off x="6277626" y="3289577"/>
            <a:ext cx="17297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processor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1C902C5-853E-B946-BCB9-AFF1D71EF08A}"/>
              </a:ext>
            </a:extLst>
          </p:cNvPr>
          <p:cNvGrpSpPr/>
          <p:nvPr/>
        </p:nvGrpSpPr>
        <p:grpSpPr>
          <a:xfrm>
            <a:off x="7695522" y="3313950"/>
            <a:ext cx="3698789" cy="2604222"/>
            <a:chOff x="5535976" y="4572000"/>
            <a:chExt cx="2438400" cy="1752600"/>
          </a:xfrm>
        </p:grpSpPr>
        <p:sp>
          <p:nvSpPr>
            <p:cNvPr id="10" name="Can 9">
              <a:extLst>
                <a:ext uri="{FF2B5EF4-FFF2-40B4-BE49-F238E27FC236}">
                  <a16:creationId xmlns:a16="http://schemas.microsoft.com/office/drawing/2014/main" id="{07E882BE-54FD-B44D-8E0E-F017B6FD36BB}"/>
                </a:ext>
              </a:extLst>
            </p:cNvPr>
            <p:cNvSpPr/>
            <p:nvPr/>
          </p:nvSpPr>
          <p:spPr>
            <a:xfrm>
              <a:off x="5535976" y="60960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0A44368-A65D-464B-AC5C-C01D2097381D}"/>
                </a:ext>
              </a:extLst>
            </p:cNvPr>
            <p:cNvSpPr/>
            <p:nvPr/>
          </p:nvSpPr>
          <p:spPr>
            <a:xfrm>
              <a:off x="5535976" y="45720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2" name="Can 11">
              <a:extLst>
                <a:ext uri="{FF2B5EF4-FFF2-40B4-BE49-F238E27FC236}">
                  <a16:creationId xmlns:a16="http://schemas.microsoft.com/office/drawing/2014/main" id="{F26B02EC-5E00-484E-965A-0E38DFF5F918}"/>
                </a:ext>
              </a:extLst>
            </p:cNvPr>
            <p:cNvSpPr/>
            <p:nvPr/>
          </p:nvSpPr>
          <p:spPr>
            <a:xfrm>
              <a:off x="6450376" y="60960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FAC36A6-BA6B-AD43-80C0-0567AE158920}"/>
                </a:ext>
              </a:extLst>
            </p:cNvPr>
            <p:cNvSpPr/>
            <p:nvPr/>
          </p:nvSpPr>
          <p:spPr>
            <a:xfrm>
              <a:off x="6450376" y="45720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4" name="Can 13">
              <a:extLst>
                <a:ext uri="{FF2B5EF4-FFF2-40B4-BE49-F238E27FC236}">
                  <a16:creationId xmlns:a16="http://schemas.microsoft.com/office/drawing/2014/main" id="{8A7322B7-1A79-F649-98FE-C4E120ECEEFA}"/>
                </a:ext>
              </a:extLst>
            </p:cNvPr>
            <p:cNvSpPr/>
            <p:nvPr/>
          </p:nvSpPr>
          <p:spPr>
            <a:xfrm>
              <a:off x="7364776" y="60960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51ECAFB-C419-D640-BA75-5B8C25B44171}"/>
                </a:ext>
              </a:extLst>
            </p:cNvPr>
            <p:cNvSpPr/>
            <p:nvPr/>
          </p:nvSpPr>
          <p:spPr>
            <a:xfrm>
              <a:off x="7364776" y="45720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6" name="Can 15">
              <a:extLst>
                <a:ext uri="{FF2B5EF4-FFF2-40B4-BE49-F238E27FC236}">
                  <a16:creationId xmlns:a16="http://schemas.microsoft.com/office/drawing/2014/main" id="{47A0146C-E9FE-A443-9BD1-91C5DF3A75D7}"/>
                </a:ext>
              </a:extLst>
            </p:cNvPr>
            <p:cNvSpPr/>
            <p:nvPr/>
          </p:nvSpPr>
          <p:spPr>
            <a:xfrm>
              <a:off x="5535976" y="58674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FD75D16-17F1-9741-A6B0-D788955DED05}"/>
                </a:ext>
              </a:extLst>
            </p:cNvPr>
            <p:cNvSpPr/>
            <p:nvPr/>
          </p:nvSpPr>
          <p:spPr>
            <a:xfrm>
              <a:off x="5535976" y="52578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8" name="Can 17">
              <a:extLst>
                <a:ext uri="{FF2B5EF4-FFF2-40B4-BE49-F238E27FC236}">
                  <a16:creationId xmlns:a16="http://schemas.microsoft.com/office/drawing/2014/main" id="{D2A5B066-727C-A24B-8CED-D76BF1FB8832}"/>
                </a:ext>
              </a:extLst>
            </p:cNvPr>
            <p:cNvSpPr/>
            <p:nvPr/>
          </p:nvSpPr>
          <p:spPr>
            <a:xfrm>
              <a:off x="6450376" y="58674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6ECEC2E-BC8E-3543-B0AE-0CBA69E7D9F0}"/>
                </a:ext>
              </a:extLst>
            </p:cNvPr>
            <p:cNvSpPr/>
            <p:nvPr/>
          </p:nvSpPr>
          <p:spPr>
            <a:xfrm>
              <a:off x="6450376" y="52578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20" name="Can 19">
              <a:extLst>
                <a:ext uri="{FF2B5EF4-FFF2-40B4-BE49-F238E27FC236}">
                  <a16:creationId xmlns:a16="http://schemas.microsoft.com/office/drawing/2014/main" id="{DED2AD44-0800-6542-B563-188919EDECD8}"/>
                </a:ext>
              </a:extLst>
            </p:cNvPr>
            <p:cNvSpPr/>
            <p:nvPr/>
          </p:nvSpPr>
          <p:spPr>
            <a:xfrm>
              <a:off x="7364776" y="58674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48B8087-9BAB-4B48-82C2-FE82D57127EB}"/>
                </a:ext>
              </a:extLst>
            </p:cNvPr>
            <p:cNvSpPr/>
            <p:nvPr/>
          </p:nvSpPr>
          <p:spPr>
            <a:xfrm>
              <a:off x="7364776" y="5257800"/>
              <a:ext cx="609600" cy="228600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A754F4C-0CAB-C145-8B92-7242A2A69259}"/>
                </a:ext>
              </a:extLst>
            </p:cNvPr>
            <p:cNvCxnSpPr>
              <a:stCxn id="22" idx="2"/>
            </p:cNvCxnSpPr>
            <p:nvPr/>
          </p:nvCxnSpPr>
          <p:spPr>
            <a:xfrm>
              <a:off x="5840776" y="4800600"/>
              <a:ext cx="0" cy="4572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769B441-5AF2-9746-B8A5-9078A0ADED28}"/>
                </a:ext>
              </a:extLst>
            </p:cNvPr>
            <p:cNvCxnSpPr>
              <a:stCxn id="24" idx="2"/>
            </p:cNvCxnSpPr>
            <p:nvPr/>
          </p:nvCxnSpPr>
          <p:spPr>
            <a:xfrm>
              <a:off x="6755176" y="4800600"/>
              <a:ext cx="0" cy="4572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562E697-3FC3-B746-9F23-3206D28B16AB}"/>
                </a:ext>
              </a:extLst>
            </p:cNvPr>
            <p:cNvCxnSpPr/>
            <p:nvPr/>
          </p:nvCxnSpPr>
          <p:spPr>
            <a:xfrm>
              <a:off x="7669576" y="4800600"/>
              <a:ext cx="0" cy="4572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1C1A25E-BBA8-FA48-B1F3-9B617546A283}"/>
                </a:ext>
              </a:extLst>
            </p:cNvPr>
            <p:cNvCxnSpPr/>
            <p:nvPr/>
          </p:nvCxnSpPr>
          <p:spPr>
            <a:xfrm>
              <a:off x="5840776" y="5091289"/>
              <a:ext cx="18288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747F7F9-74AE-BD43-BFA0-4AB16F0E5026}"/>
                </a:ext>
              </a:extLst>
            </p:cNvPr>
            <p:cNvSpPr txBox="1"/>
            <p:nvPr/>
          </p:nvSpPr>
          <p:spPr>
            <a:xfrm>
              <a:off x="6204097" y="4800600"/>
              <a:ext cx="1371600" cy="2692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FF0000"/>
                  </a:solidFill>
                </a:rPr>
                <a:t>Interconnect 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4D340A0-EC58-1344-A0BD-C395FED3ABBE}"/>
                </a:ext>
              </a:extLst>
            </p:cNvPr>
            <p:cNvCxnSpPr>
              <a:endCxn id="18" idx="0"/>
            </p:cNvCxnSpPr>
            <p:nvPr/>
          </p:nvCxnSpPr>
          <p:spPr>
            <a:xfrm>
              <a:off x="6755176" y="5486400"/>
              <a:ext cx="0" cy="4381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45BD5F9-F8E2-6C42-9004-DC78E29973C5}"/>
                </a:ext>
              </a:extLst>
            </p:cNvPr>
            <p:cNvCxnSpPr/>
            <p:nvPr/>
          </p:nvCxnSpPr>
          <p:spPr>
            <a:xfrm>
              <a:off x="5840776" y="5638800"/>
              <a:ext cx="18288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22972B9-0BB7-1746-9573-3254DBD1E918}"/>
                </a:ext>
              </a:extLst>
            </p:cNvPr>
            <p:cNvCxnSpPr/>
            <p:nvPr/>
          </p:nvCxnSpPr>
          <p:spPr>
            <a:xfrm>
              <a:off x="5840776" y="5486400"/>
              <a:ext cx="0" cy="4381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255CC79-F6FC-7448-9A1D-FE8440878903}"/>
                </a:ext>
              </a:extLst>
            </p:cNvPr>
            <p:cNvCxnSpPr>
              <a:stCxn id="21" idx="2"/>
            </p:cNvCxnSpPr>
            <p:nvPr/>
          </p:nvCxnSpPr>
          <p:spPr>
            <a:xfrm>
              <a:off x="7669576" y="5486400"/>
              <a:ext cx="0" cy="3619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25048C3-1991-8D47-AD25-4E97D8D6C378}"/>
              </a:ext>
            </a:extLst>
          </p:cNvPr>
          <p:cNvGrpSpPr/>
          <p:nvPr/>
        </p:nvGrpSpPr>
        <p:grpSpPr>
          <a:xfrm>
            <a:off x="609598" y="2779195"/>
            <a:ext cx="5205679" cy="3591306"/>
            <a:chOff x="248413" y="3731401"/>
            <a:chExt cx="4049609" cy="2922948"/>
          </a:xfrm>
        </p:grpSpPr>
        <p:sp>
          <p:nvSpPr>
            <p:cNvPr id="32" name="Can 31">
              <a:extLst>
                <a:ext uri="{FF2B5EF4-FFF2-40B4-BE49-F238E27FC236}">
                  <a16:creationId xmlns:a16="http://schemas.microsoft.com/office/drawing/2014/main" id="{6EADD58B-C9A3-DE4E-843D-C6EE2642007F}"/>
                </a:ext>
              </a:extLst>
            </p:cNvPr>
            <p:cNvSpPr/>
            <p:nvPr/>
          </p:nvSpPr>
          <p:spPr>
            <a:xfrm>
              <a:off x="1371600" y="4255532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81E93149-1E0A-854C-BCC5-CE860C42B3B1}"/>
                </a:ext>
              </a:extLst>
            </p:cNvPr>
            <p:cNvSpPr txBox="1"/>
            <p:nvPr/>
          </p:nvSpPr>
          <p:spPr>
            <a:xfrm>
              <a:off x="2041726" y="6278602"/>
              <a:ext cx="1546543" cy="3757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Hadoop/Spark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40530AF-0742-CA4F-93D4-B64F9B52733E}"/>
                </a:ext>
              </a:extLst>
            </p:cNvPr>
            <p:cNvSpPr txBox="1"/>
            <p:nvPr/>
          </p:nvSpPr>
          <p:spPr>
            <a:xfrm>
              <a:off x="521819" y="4157246"/>
              <a:ext cx="526488" cy="3757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disk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ECB3DF5-4E34-B341-BDCE-9CB6062594E6}"/>
                </a:ext>
              </a:extLst>
            </p:cNvPr>
            <p:cNvSpPr txBox="1"/>
            <p:nvPr/>
          </p:nvSpPr>
          <p:spPr>
            <a:xfrm>
              <a:off x="248413" y="4397880"/>
              <a:ext cx="1092531" cy="3757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processor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B8878F8D-676C-7743-B7CC-669C6113313B}"/>
                </a:ext>
              </a:extLst>
            </p:cNvPr>
            <p:cNvSpPr/>
            <p:nvPr/>
          </p:nvSpPr>
          <p:spPr>
            <a:xfrm>
              <a:off x="1331974" y="4588377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3B3CEC2-95DA-1B45-8CFD-A5310811F116}"/>
                </a:ext>
              </a:extLst>
            </p:cNvPr>
            <p:cNvSpPr/>
            <p:nvPr/>
          </p:nvSpPr>
          <p:spPr>
            <a:xfrm>
              <a:off x="2444242" y="4588377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59F9491-07BA-274C-AE1F-4DD3E8DCA893}"/>
                </a:ext>
              </a:extLst>
            </p:cNvPr>
            <p:cNvSpPr/>
            <p:nvPr/>
          </p:nvSpPr>
          <p:spPr>
            <a:xfrm>
              <a:off x="3556510" y="4588377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AC4E34E-40E7-EA4B-B390-4FE89EEFDED1}"/>
                </a:ext>
              </a:extLst>
            </p:cNvPr>
            <p:cNvSpPr/>
            <p:nvPr/>
          </p:nvSpPr>
          <p:spPr>
            <a:xfrm>
              <a:off x="1331974" y="5586914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1E2D977-E0D3-A643-A384-CFCE5B42BEFA}"/>
                </a:ext>
              </a:extLst>
            </p:cNvPr>
            <p:cNvSpPr/>
            <p:nvPr/>
          </p:nvSpPr>
          <p:spPr>
            <a:xfrm>
              <a:off x="2444242" y="5586914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F9DE070-EBB6-7B4E-A9C4-D6A9C708EEF0}"/>
                </a:ext>
              </a:extLst>
            </p:cNvPr>
            <p:cNvSpPr/>
            <p:nvPr/>
          </p:nvSpPr>
          <p:spPr>
            <a:xfrm>
              <a:off x="3556510" y="5586914"/>
              <a:ext cx="741512" cy="332846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7A27323-EB39-B74C-AEDA-837803D9A4EE}"/>
                </a:ext>
              </a:extLst>
            </p:cNvPr>
            <p:cNvCxnSpPr>
              <a:stCxn id="36" idx="2"/>
              <a:endCxn id="39" idx="0"/>
            </p:cNvCxnSpPr>
            <p:nvPr/>
          </p:nvCxnSpPr>
          <p:spPr>
            <a:xfrm>
              <a:off x="1702730" y="4921223"/>
              <a:ext cx="0" cy="6656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58AB937C-A2BE-1B47-8C05-60C0EAB07810}"/>
                </a:ext>
              </a:extLst>
            </p:cNvPr>
            <p:cNvCxnSpPr>
              <a:stCxn id="37" idx="2"/>
              <a:endCxn id="40" idx="0"/>
            </p:cNvCxnSpPr>
            <p:nvPr/>
          </p:nvCxnSpPr>
          <p:spPr>
            <a:xfrm>
              <a:off x="2814998" y="4921223"/>
              <a:ext cx="0" cy="6656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71B4118E-1B8D-F64E-B67B-89BC40A39F59}"/>
                </a:ext>
              </a:extLst>
            </p:cNvPr>
            <p:cNvCxnSpPr>
              <a:stCxn id="38" idx="2"/>
              <a:endCxn id="41" idx="0"/>
            </p:cNvCxnSpPr>
            <p:nvPr/>
          </p:nvCxnSpPr>
          <p:spPr>
            <a:xfrm>
              <a:off x="3927266" y="4921223"/>
              <a:ext cx="0" cy="66569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A992478-EB19-BF4C-9279-DB2CCC37C497}"/>
                </a:ext>
              </a:extLst>
            </p:cNvPr>
            <p:cNvCxnSpPr/>
            <p:nvPr/>
          </p:nvCxnSpPr>
          <p:spPr>
            <a:xfrm>
              <a:off x="1702730" y="5254069"/>
              <a:ext cx="2224536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CF49B3F-4685-F041-9F62-9F13F9CB9373}"/>
                </a:ext>
              </a:extLst>
            </p:cNvPr>
            <p:cNvSpPr txBox="1"/>
            <p:nvPr/>
          </p:nvSpPr>
          <p:spPr>
            <a:xfrm>
              <a:off x="2426279" y="4915262"/>
              <a:ext cx="11122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</a:rPr>
                <a:t>Ethernet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70C7337-283B-4D4A-B2A5-56D1AF4EA019}"/>
                </a:ext>
              </a:extLst>
            </p:cNvPr>
            <p:cNvSpPr txBox="1"/>
            <p:nvPr/>
          </p:nvSpPr>
          <p:spPr>
            <a:xfrm>
              <a:off x="1225239" y="3731401"/>
              <a:ext cx="3072783" cy="42584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2800" b="1" i="1" dirty="0"/>
                <a:t>Cloud computing systems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3E00BFF-CAEC-5243-8DC0-AA7A9AF6FCD5}"/>
                </a:ext>
              </a:extLst>
            </p:cNvPr>
            <p:cNvSpPr txBox="1"/>
            <p:nvPr/>
          </p:nvSpPr>
          <p:spPr>
            <a:xfrm>
              <a:off x="521819" y="5879068"/>
              <a:ext cx="526488" cy="3757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disk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105B4F5-2312-7246-AD5A-A50FF91443F1}"/>
                </a:ext>
              </a:extLst>
            </p:cNvPr>
            <p:cNvSpPr txBox="1"/>
            <p:nvPr/>
          </p:nvSpPr>
          <p:spPr>
            <a:xfrm>
              <a:off x="248413" y="5584904"/>
              <a:ext cx="1092531" cy="3757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processor</a:t>
              </a:r>
            </a:p>
          </p:txBody>
        </p:sp>
        <p:sp>
          <p:nvSpPr>
            <p:cNvPr id="50" name="Can 49">
              <a:extLst>
                <a:ext uri="{FF2B5EF4-FFF2-40B4-BE49-F238E27FC236}">
                  <a16:creationId xmlns:a16="http://schemas.microsoft.com/office/drawing/2014/main" id="{97204EDF-5AFB-7146-B9DE-1D6C20EFF919}"/>
                </a:ext>
              </a:extLst>
            </p:cNvPr>
            <p:cNvSpPr/>
            <p:nvPr/>
          </p:nvSpPr>
          <p:spPr>
            <a:xfrm>
              <a:off x="2510198" y="4255532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Can 50">
              <a:extLst>
                <a:ext uri="{FF2B5EF4-FFF2-40B4-BE49-F238E27FC236}">
                  <a16:creationId xmlns:a16="http://schemas.microsoft.com/office/drawing/2014/main" id="{00C914CC-4298-DD44-97B8-8521DBEE5C90}"/>
                </a:ext>
              </a:extLst>
            </p:cNvPr>
            <p:cNvSpPr/>
            <p:nvPr/>
          </p:nvSpPr>
          <p:spPr>
            <a:xfrm>
              <a:off x="3599223" y="4255532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Can 51">
              <a:extLst>
                <a:ext uri="{FF2B5EF4-FFF2-40B4-BE49-F238E27FC236}">
                  <a16:creationId xmlns:a16="http://schemas.microsoft.com/office/drawing/2014/main" id="{759AE9CF-5F66-5841-A393-19AEA188D6B4}"/>
                </a:ext>
              </a:extLst>
            </p:cNvPr>
            <p:cNvSpPr/>
            <p:nvPr/>
          </p:nvSpPr>
          <p:spPr>
            <a:xfrm>
              <a:off x="1371600" y="60198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Can 52">
              <a:extLst>
                <a:ext uri="{FF2B5EF4-FFF2-40B4-BE49-F238E27FC236}">
                  <a16:creationId xmlns:a16="http://schemas.microsoft.com/office/drawing/2014/main" id="{6DFEA921-C20A-4941-9A26-7A0240C35486}"/>
                </a:ext>
              </a:extLst>
            </p:cNvPr>
            <p:cNvSpPr/>
            <p:nvPr/>
          </p:nvSpPr>
          <p:spPr>
            <a:xfrm>
              <a:off x="2510198" y="60198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Can 53">
              <a:extLst>
                <a:ext uri="{FF2B5EF4-FFF2-40B4-BE49-F238E27FC236}">
                  <a16:creationId xmlns:a16="http://schemas.microsoft.com/office/drawing/2014/main" id="{B1100775-1EC9-4E40-8BAD-16BBF6C922AE}"/>
                </a:ext>
              </a:extLst>
            </p:cNvPr>
            <p:cNvSpPr/>
            <p:nvPr/>
          </p:nvSpPr>
          <p:spPr>
            <a:xfrm>
              <a:off x="3599223" y="6019800"/>
              <a:ext cx="609600" cy="228600"/>
            </a:xfrm>
            <a:prstGeom prst="can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Slide Number Placeholder 3">
            <a:extLst>
              <a:ext uri="{FF2B5EF4-FFF2-40B4-BE49-F238E27FC236}">
                <a16:creationId xmlns:a16="http://schemas.microsoft.com/office/drawing/2014/main" id="{E8F970D5-BF31-AD4D-A1A5-97BF1F9642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278" y="6414743"/>
            <a:ext cx="1934817" cy="365125"/>
          </a:xfrm>
        </p:spPr>
        <p:txBody>
          <a:bodyPr/>
          <a:lstStyle/>
          <a:p>
            <a:fld id="{FD69C53E-8B2B-8D47-B7F9-61471B881048}" type="slidenum">
              <a:rPr lang="en-US" altLang="en-US" sz="2000" smtClean="0">
                <a:solidFill>
                  <a:srgbClr val="1F497D"/>
                </a:solidFill>
                <a:latin typeface="+mn-lt"/>
              </a:rPr>
              <a:pPr/>
              <a:t>9</a:t>
            </a:fld>
            <a:endParaRPr lang="en-US" altLang="en-US" sz="2000" dirty="0">
              <a:solidFill>
                <a:srgbClr val="1F497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44885725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creen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: Meta Inf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Fancy Picture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hart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15766</TotalTime>
  <Words>1863</Words>
  <Application>Microsoft Macintosh PowerPoint</Application>
  <PresentationFormat>Widescreen</PresentationFormat>
  <Paragraphs>451</Paragraphs>
  <Slides>31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31</vt:i4>
      </vt:variant>
    </vt:vector>
  </HeadingPairs>
  <TitlesOfParts>
    <vt:vector size="46" baseType="lpstr">
      <vt:lpstr>ＭＳ Ｐゴシック</vt:lpstr>
      <vt:lpstr>宋体</vt:lpstr>
      <vt:lpstr>Arial</vt:lpstr>
      <vt:lpstr>Calibri</vt:lpstr>
      <vt:lpstr>Courier New</vt:lpstr>
      <vt:lpstr>Geneva</vt:lpstr>
      <vt:lpstr>Georgia</vt:lpstr>
      <vt:lpstr>Helvetica Neue</vt:lpstr>
      <vt:lpstr>Mangal</vt:lpstr>
      <vt:lpstr>Times New Roman</vt:lpstr>
      <vt:lpstr>Wingdings</vt:lpstr>
      <vt:lpstr>Title Screens</vt:lpstr>
      <vt:lpstr>Content: Meta Info</vt:lpstr>
      <vt:lpstr>Fancy Pictures</vt:lpstr>
      <vt:lpstr>Charts</vt:lpstr>
      <vt:lpstr>On the Power of Combiner Optimizations in MapReduce over MPI Workflows </vt:lpstr>
      <vt:lpstr>Data Generation on HPC Systems </vt:lpstr>
      <vt:lpstr>The Cost of Data Movement</vt:lpstr>
      <vt:lpstr>Programming Models Evolve </vt:lpstr>
      <vt:lpstr>Programming Models Evolve </vt:lpstr>
      <vt:lpstr>Programming Models Evolve </vt:lpstr>
      <vt:lpstr>Canonical MapReduce</vt:lpstr>
      <vt:lpstr>PowerPoint Presentation</vt:lpstr>
      <vt:lpstr>Data Processing on HPC Systems</vt:lpstr>
      <vt:lpstr>MR-MPI Implementation </vt:lpstr>
      <vt:lpstr>MR-MPI Implementation </vt:lpstr>
      <vt:lpstr>MR-MPI Implementation </vt:lpstr>
      <vt:lpstr>MR-MPI Implementation </vt:lpstr>
      <vt:lpstr>MR-MPI Implementation </vt:lpstr>
      <vt:lpstr>MR-MPI Implementation </vt:lpstr>
      <vt:lpstr>MR-MPI Implementation </vt:lpstr>
      <vt:lpstr>Mimir Implementation </vt:lpstr>
      <vt:lpstr>Mimir Implementation </vt:lpstr>
      <vt:lpstr>Mimir Implementation </vt:lpstr>
      <vt:lpstr>Mimir Implementation </vt:lpstr>
      <vt:lpstr>Mimir Implementation </vt:lpstr>
      <vt:lpstr>Results: WordCount</vt:lpstr>
      <vt:lpstr>Data Load Imbalance</vt:lpstr>
      <vt:lpstr>Combining &lt;key,value&gt; Pairs</vt:lpstr>
      <vt:lpstr>Combining &lt;key,value&gt; Pairs</vt:lpstr>
      <vt:lpstr>From Multiple &lt;key,value&gt; Pairs With Same Key</vt:lpstr>
      <vt:lpstr>To Combined &lt;key,value&gt; Pairs</vt:lpstr>
      <vt:lpstr>Results: Word Counting</vt:lpstr>
      <vt:lpstr>Results: Octree Clustering </vt:lpstr>
      <vt:lpstr>Lessons Learned</vt:lpstr>
      <vt:lpstr>PowerPoint Presentation</vt:lpstr>
    </vt:vector>
  </TitlesOfParts>
  <Company>University of Tennessee</Company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 PowerPoint Template 2015 ver 1</dc:title>
  <dc:creator>England, Susan Elizabeth</dc:creator>
  <cp:lastModifiedBy>Microsoft Office User</cp:lastModifiedBy>
  <cp:revision>296</cp:revision>
  <dcterms:created xsi:type="dcterms:W3CDTF">2014-12-02T19:58:44Z</dcterms:created>
  <dcterms:modified xsi:type="dcterms:W3CDTF">2018-12-13T08:10:36Z</dcterms:modified>
</cp:coreProperties>
</file>